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263" r:id="rId3"/>
    <p:sldId id="273" r:id="rId4"/>
    <p:sldId id="264" r:id="rId5"/>
    <p:sldId id="294" r:id="rId6"/>
    <p:sldId id="316" r:id="rId7"/>
    <p:sldId id="307" r:id="rId8"/>
    <p:sldId id="272" r:id="rId9"/>
    <p:sldId id="309" r:id="rId10"/>
    <p:sldId id="288" r:id="rId11"/>
    <p:sldId id="270" r:id="rId12"/>
    <p:sldId id="271" r:id="rId13"/>
    <p:sldId id="269" r:id="rId14"/>
    <p:sldId id="266" r:id="rId15"/>
    <p:sldId id="302" r:id="rId16"/>
    <p:sldId id="265" r:id="rId17"/>
    <p:sldId id="261" r:id="rId18"/>
    <p:sldId id="267" r:id="rId19"/>
    <p:sldId id="292" r:id="rId20"/>
    <p:sldId id="291" r:id="rId21"/>
    <p:sldId id="277" r:id="rId22"/>
    <p:sldId id="293" r:id="rId23"/>
    <p:sldId id="298" r:id="rId24"/>
    <p:sldId id="289" r:id="rId25"/>
    <p:sldId id="278" r:id="rId26"/>
    <p:sldId id="299" r:id="rId27"/>
    <p:sldId id="301" r:id="rId28"/>
    <p:sldId id="323" r:id="rId29"/>
    <p:sldId id="322" r:id="rId30"/>
    <p:sldId id="324" r:id="rId31"/>
    <p:sldId id="321" r:id="rId32"/>
    <p:sldId id="275" r:id="rId33"/>
    <p:sldId id="290" r:id="rId34"/>
    <p:sldId id="317" r:id="rId35"/>
    <p:sldId id="312" r:id="rId36"/>
    <p:sldId id="318" r:id="rId37"/>
    <p:sldId id="280" r:id="rId38"/>
    <p:sldId id="305" r:id="rId39"/>
    <p:sldId id="304" r:id="rId40"/>
    <p:sldId id="319" r:id="rId41"/>
    <p:sldId id="282" r:id="rId42"/>
    <p:sldId id="279" r:id="rId43"/>
    <p:sldId id="314" r:id="rId44"/>
    <p:sldId id="320" r:id="rId45"/>
    <p:sldId id="300" r:id="rId46"/>
    <p:sldId id="315" r:id="rId47"/>
    <p:sldId id="313" r:id="rId48"/>
    <p:sldId id="287" r:id="rId49"/>
  </p:sldIdLst>
  <p:sldSz cx="9144000" cy="5143500" type="screen16x9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7E"/>
    <a:srgbClr val="6B24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tijl, licht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269D01E-BC32-4049-B463-5C60D7B0CCD2}" styleName="Stijl, thema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5"/>
  </p:normalViewPr>
  <p:slideViewPr>
    <p:cSldViewPr>
      <p:cViewPr varScale="1">
        <p:scale>
          <a:sx n="94" d="100"/>
          <a:sy n="94" d="100"/>
        </p:scale>
        <p:origin x="1138" y="2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988" y="0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/>
          <a:lstStyle>
            <a:lvl1pPr algn="r">
              <a:defRPr sz="1100"/>
            </a:lvl1pPr>
          </a:lstStyle>
          <a:p>
            <a:fld id="{36753FDF-D9BD-4C60-8791-3D8B9FC39294}" type="datetimeFigureOut">
              <a:rPr lang="nl-NL" smtClean="0"/>
              <a:pPr/>
              <a:t>18-5-2025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4773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 anchor="b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988" y="8684773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 anchor="b"/>
          <a:lstStyle>
            <a:lvl1pPr algn="r">
              <a:defRPr sz="1100"/>
            </a:lvl1pPr>
          </a:lstStyle>
          <a:p>
            <a:fld id="{0B394114-7D5C-449A-BE12-6E96000FB8A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71106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988" y="0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/>
          <a:lstStyle>
            <a:lvl1pPr algn="r">
              <a:defRPr sz="1100"/>
            </a:lvl1pPr>
          </a:lstStyle>
          <a:p>
            <a:fld id="{482212F3-FD0C-4BA0-BF5D-F9505D9A3CAA}" type="datetimeFigureOut">
              <a:rPr lang="nl-NL" smtClean="0"/>
              <a:pPr/>
              <a:t>18-5-2025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530" tIns="43265" rIns="86530" bIns="43265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958" y="4343110"/>
            <a:ext cx="5486084" cy="4115670"/>
          </a:xfrm>
          <a:prstGeom prst="rect">
            <a:avLst/>
          </a:prstGeom>
        </p:spPr>
        <p:txBody>
          <a:bodyPr vert="horz" lIns="86530" tIns="43265" rIns="86530" bIns="43265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4773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 anchor="b"/>
          <a:lstStyle>
            <a:lvl1pPr algn="l">
              <a:defRPr sz="11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988" y="8684773"/>
            <a:ext cx="2971431" cy="457779"/>
          </a:xfrm>
          <a:prstGeom prst="rect">
            <a:avLst/>
          </a:prstGeom>
        </p:spPr>
        <p:txBody>
          <a:bodyPr vert="horz" lIns="86530" tIns="43265" rIns="86530" bIns="43265" rtlCol="0" anchor="b"/>
          <a:lstStyle>
            <a:lvl1pPr algn="r">
              <a:defRPr sz="1100"/>
            </a:lvl1pPr>
          </a:lstStyle>
          <a:p>
            <a:fld id="{DED03F94-C6AF-461D-8DCA-E03107F70773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1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399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schema is een hulpmiddel om te bepalen of een patiënt voldoende inhalatieflow heeft voor het voorgeschreven device.</a:t>
            </a:r>
          </a:p>
          <a:p>
            <a:r>
              <a:rPr lang="nl-NL" dirty="0"/>
              <a:t>Hierbij kan gebruik gemaakt worden van een incheck </a:t>
            </a:r>
            <a:r>
              <a:rPr lang="nl-NL" dirty="0" err="1"/>
              <a:t>dial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280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* Invloed van inhalatorweerstand  bij hoge of lage inhalatieflow</a:t>
            </a:r>
          </a:p>
          <a:p>
            <a:r>
              <a:rPr lang="nl-NL" dirty="0"/>
              <a:t>Een </a:t>
            </a:r>
            <a:r>
              <a:rPr lang="nl-NL" dirty="0" err="1"/>
              <a:t>patient</a:t>
            </a:r>
            <a:r>
              <a:rPr lang="nl-NL" dirty="0"/>
              <a:t> moet een drukverschil opwekken tijdens de inhalatie</a:t>
            </a:r>
          </a:p>
          <a:p>
            <a:r>
              <a:rPr lang="nl-NL" dirty="0"/>
              <a:t>Inhalatorweertand is verschillend voor de verschillende inhalatoren zoals je op slide 12 zag</a:t>
            </a:r>
          </a:p>
          <a:p>
            <a:endParaRPr lang="nl-NL" dirty="0"/>
          </a:p>
          <a:p>
            <a:r>
              <a:rPr lang="nl-NL" dirty="0"/>
              <a:t>* Een lage weerstandsinhalator geeft bij dezelfde </a:t>
            </a:r>
            <a:r>
              <a:rPr lang="nl-NL" dirty="0" err="1"/>
              <a:t>inspiratoire</a:t>
            </a:r>
            <a:r>
              <a:rPr lang="nl-NL" dirty="0"/>
              <a:t> kracht een hoge flow met kans op een hoge </a:t>
            </a:r>
            <a:r>
              <a:rPr lang="nl-NL" dirty="0" err="1"/>
              <a:t>keeldepisitie</a:t>
            </a:r>
            <a:r>
              <a:rPr lang="nl-NL" dirty="0"/>
              <a:t> en dus ook bijwerkingen</a:t>
            </a:r>
          </a:p>
          <a:p>
            <a:r>
              <a:rPr lang="nl-NL" dirty="0"/>
              <a:t>* Een hoge weerstandsinhalator geeft bij dezelfde </a:t>
            </a:r>
            <a:r>
              <a:rPr lang="nl-NL" dirty="0" err="1"/>
              <a:t>inspiratoire</a:t>
            </a:r>
            <a:r>
              <a:rPr lang="nl-NL" dirty="0"/>
              <a:t> kracht een  lage flow, met mogelijk beperkte longdepositie.</a:t>
            </a:r>
          </a:p>
          <a:p>
            <a:r>
              <a:rPr lang="nl-NL" dirty="0"/>
              <a:t>   De medicatie bereikt de longen  niet voldoende, maar blijft (deels) in de mond/keelholte </a:t>
            </a:r>
            <a:r>
              <a:rPr lang="nl-NL" dirty="0" err="1"/>
              <a:t>achte</a:t>
            </a:r>
            <a:endParaRPr lang="nl-NL" dirty="0"/>
          </a:p>
          <a:p>
            <a:r>
              <a:rPr lang="nl-NL" dirty="0"/>
              <a:t>Deze slide verduidelijkt de essentie van passende instructie bij iedere inhalator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2119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Uitleg over inzet incheck </a:t>
            </a:r>
            <a:r>
              <a:rPr lang="nl-NL" dirty="0" err="1"/>
              <a:t>dial</a:t>
            </a:r>
            <a:endParaRPr lang="nl-NL" dirty="0"/>
          </a:p>
          <a:p>
            <a:r>
              <a:rPr lang="nl-NL" dirty="0" err="1"/>
              <a:t>Incheckdial</a:t>
            </a:r>
            <a:r>
              <a:rPr lang="nl-NL" dirty="0"/>
              <a:t> G16 is betrouwbaar in gebruik  en kan worden ingezet voor:</a:t>
            </a:r>
          </a:p>
          <a:p>
            <a:pPr marL="228600" indent="-228600">
              <a:buAutoNum type="arabicPeriod"/>
            </a:pPr>
            <a:r>
              <a:rPr lang="nl-NL" dirty="0"/>
              <a:t>Kan de </a:t>
            </a:r>
            <a:r>
              <a:rPr lang="nl-NL" dirty="0" err="1"/>
              <a:t>patient</a:t>
            </a:r>
            <a:r>
              <a:rPr lang="nl-NL" dirty="0"/>
              <a:t> de weerstand van de gebruikte inhalator overbruggen?</a:t>
            </a:r>
          </a:p>
          <a:p>
            <a:pPr marL="228600" indent="-228600">
              <a:buAutoNum type="arabicPeriod"/>
            </a:pPr>
            <a:r>
              <a:rPr lang="nl-NL" dirty="0"/>
              <a:t>Inhaleert de </a:t>
            </a:r>
            <a:r>
              <a:rPr lang="nl-NL" dirty="0" err="1"/>
              <a:t>patient</a:t>
            </a:r>
            <a:r>
              <a:rPr lang="nl-NL" dirty="0"/>
              <a:t> niet te krachtig met de gebruikte inhalator. Dit is vooral belangrijk bij inhalatoren met een lage weerstand.</a:t>
            </a:r>
          </a:p>
          <a:p>
            <a:pPr marL="0" indent="0">
              <a:buNone/>
            </a:pPr>
            <a:r>
              <a:rPr lang="nl-NL" dirty="0"/>
              <a:t>      Daarbij kan snel een hoge </a:t>
            </a:r>
            <a:r>
              <a:rPr lang="nl-NL" dirty="0" err="1"/>
              <a:t>keeldopositie</a:t>
            </a:r>
            <a:r>
              <a:rPr lang="nl-NL" dirty="0"/>
              <a:t> optreden bij flow &gt;60L/min. </a:t>
            </a:r>
          </a:p>
          <a:p>
            <a:pPr marL="0" indent="0">
              <a:buNone/>
            </a:pPr>
            <a:r>
              <a:rPr lang="nl-NL" dirty="0"/>
              <a:t>      Advies om minder krachtig te inhaleren is dan meest belangrijk.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Daarnaast kan de incheck </a:t>
            </a:r>
            <a:r>
              <a:rPr lang="nl-NL" dirty="0" err="1"/>
              <a:t>dial</a:t>
            </a:r>
            <a:r>
              <a:rPr lang="nl-NL" dirty="0"/>
              <a:t> worden ingezet als trainings-</a:t>
            </a:r>
            <a:r>
              <a:rPr lang="nl-NL" dirty="0" err="1"/>
              <a:t>coachingsinstrument</a:t>
            </a:r>
            <a:r>
              <a:rPr lang="nl-NL" dirty="0"/>
              <a:t> en een gelijkmatige inademing te oefenen.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987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Zowel COPD als astma zijn obstructieve longziekten</a:t>
            </a:r>
          </a:p>
          <a:p>
            <a:r>
              <a:rPr lang="nl-NL" dirty="0"/>
              <a:t>Patiënten hebben veelal moeite met expiratie. Inhalatieflow voor een poederinhalator kan vaak nog voldoende gegenereerd.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819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B2 receptoren voor B2 agonisten</a:t>
            </a:r>
          </a:p>
          <a:p>
            <a:pPr marL="228600" indent="-228600">
              <a:buAutoNum type="arabicPeriod"/>
            </a:pPr>
            <a:r>
              <a:rPr lang="nl-NL" dirty="0"/>
              <a:t>Cholinerge receptoren voor anticholinergica (</a:t>
            </a:r>
            <a:r>
              <a:rPr lang="nl-NL" dirty="0" err="1"/>
              <a:t>muscarine</a:t>
            </a:r>
            <a:r>
              <a:rPr lang="nl-NL" dirty="0"/>
              <a:t> receptoren)</a:t>
            </a:r>
          </a:p>
          <a:p>
            <a:pPr marL="228600" indent="-228600">
              <a:buAutoNum type="arabicPeriod"/>
            </a:pPr>
            <a:r>
              <a:rPr lang="nl-NL" dirty="0" err="1"/>
              <a:t>Steroid</a:t>
            </a:r>
            <a:r>
              <a:rPr lang="nl-NL" dirty="0"/>
              <a:t> receptoren voor inhalatie </a:t>
            </a:r>
            <a:r>
              <a:rPr lang="nl-NL" dirty="0" err="1"/>
              <a:t>corticsteroiden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Hierbij kun je aangeven dat de receptoren van B2-receptoren en cholinerge receptoren op verschillende plaatsen in het slijmvlies van de onderste luchtwegen zitten.</a:t>
            </a:r>
          </a:p>
          <a:p>
            <a:pPr marL="0" indent="0">
              <a:buNone/>
            </a:pPr>
            <a:r>
              <a:rPr lang="nl-NL" dirty="0"/>
              <a:t>Dit heeft direct invloed op de gewenste deeltjesgrootte van de medicatie.</a:t>
            </a:r>
          </a:p>
          <a:p>
            <a:pPr marL="0" indent="0">
              <a:buNone/>
            </a:pPr>
            <a:r>
              <a:rPr lang="nl-NL" dirty="0"/>
              <a:t>Daarbij kunnen ze elkaars werking </a:t>
            </a:r>
            <a:r>
              <a:rPr lang="nl-NL" dirty="0" err="1"/>
              <a:t>beinvloeden</a:t>
            </a:r>
            <a:r>
              <a:rPr lang="nl-NL" dirty="0"/>
              <a:t>/versterken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1476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Grotere deeltjes slaan neer in mond/keelholte.</a:t>
            </a:r>
          </a:p>
          <a:p>
            <a:r>
              <a:rPr lang="nl-NL" dirty="0" err="1"/>
              <a:t>Kleindere</a:t>
            </a:r>
            <a:r>
              <a:rPr lang="nl-NL" dirty="0"/>
              <a:t> deeltjes kunnen na inhalatie makkelijk worden uitgeademd. </a:t>
            </a:r>
          </a:p>
          <a:p>
            <a:r>
              <a:rPr lang="nl-NL" dirty="0"/>
              <a:t>Zie volgende slide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0278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040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Aandachtspunten bij droogpoederinhalatoren: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Goede uitademing voor inhalatie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Rustig of krachtig inhaleren </a:t>
            </a:r>
            <a:r>
              <a:rPr lang="nl-NL" dirty="0" err="1"/>
              <a:t>afh</a:t>
            </a:r>
            <a:r>
              <a:rPr lang="nl-NL" dirty="0"/>
              <a:t> van inhalatorweerstand van de inhalator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Vast houden van de adem na inhalatie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Wat zijn de ervaringen van de groep met poederinhalatoren?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</a:t>
            </a:r>
            <a:r>
              <a:rPr lang="nl-NL" dirty="0" err="1"/>
              <a:t>devices</a:t>
            </a:r>
            <a:r>
              <a:rPr lang="nl-NL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observaties hanteren de deelnemers om te controleren of de </a:t>
            </a:r>
            <a:r>
              <a:rPr lang="nl-NL" dirty="0" err="1"/>
              <a:t>patient</a:t>
            </a:r>
            <a:r>
              <a:rPr lang="nl-NL" dirty="0"/>
              <a:t> voldoende krachtig kan inhaleren voor het gekozen device?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Welke problemen zien ze in de praktijk?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2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adviseert 1-teug methode? En waarom?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234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Deze slide illustreert goed wat effect kan zijn van inhaleren met en zonder voorzetkamer bij dosisaerosol</a:t>
            </a:r>
          </a:p>
          <a:p>
            <a:r>
              <a:rPr lang="nl-NL" dirty="0"/>
              <a:t>In beide figuren is met een </a:t>
            </a:r>
            <a:r>
              <a:rPr lang="nl-NL" dirty="0" err="1"/>
              <a:t>radio-actief</a:t>
            </a:r>
            <a:r>
              <a:rPr lang="nl-NL" dirty="0"/>
              <a:t> gemerkt geneesmiddel gekeken waar een afgevuurde dosis medicatie terechtkomt na inhalatie.</a:t>
            </a:r>
          </a:p>
          <a:p>
            <a:endParaRPr lang="nl-NL" dirty="0"/>
          </a:p>
          <a:p>
            <a:r>
              <a:rPr lang="nl-NL" dirty="0"/>
              <a:t>In de linker figuur zie je effect van gebruik van voorzetkamer. Een </a:t>
            </a:r>
            <a:r>
              <a:rPr lang="nl-NL" dirty="0" err="1"/>
              <a:t>essentiele</a:t>
            </a:r>
            <a:r>
              <a:rPr lang="nl-NL" dirty="0"/>
              <a:t> hoeveelheid medicatie komt in de longen en zal effectief zijn.</a:t>
            </a:r>
          </a:p>
          <a:p>
            <a:r>
              <a:rPr lang="nl-NL" dirty="0"/>
              <a:t>Veel deeltjes, vooral grote deeltjes die te groot zijn om in de </a:t>
            </a:r>
            <a:r>
              <a:rPr lang="nl-NL" dirty="0" err="1"/>
              <a:t>kongen</a:t>
            </a:r>
            <a:r>
              <a:rPr lang="nl-NL" dirty="0"/>
              <a:t> te kunnen komen, blijven veelal achter in de voorzetkamer. De voorzetkamer functioneert daarbij als buffer voor de grotere deeltjes. </a:t>
            </a:r>
          </a:p>
          <a:p>
            <a:r>
              <a:rPr lang="nl-NL" dirty="0"/>
              <a:t>Een klein deel komt in de mond-keelholte. Om deze reden wordt bij inzet van hoge dosering </a:t>
            </a:r>
            <a:r>
              <a:rPr lang="nl-NL" dirty="0" err="1"/>
              <a:t>inhalatiecorticosteroiden</a:t>
            </a:r>
            <a:r>
              <a:rPr lang="nl-NL" dirty="0"/>
              <a:t> voorkeur gegeven aan inhalatie via voorzetkamer en aerosol. </a:t>
            </a:r>
            <a:r>
              <a:rPr lang="nl-NL" dirty="0" err="1"/>
              <a:t>Nameljk</a:t>
            </a:r>
            <a:r>
              <a:rPr lang="nl-NL" dirty="0"/>
              <a:t> voorkomen van potentiële bijwerkingen </a:t>
            </a:r>
          </a:p>
          <a:p>
            <a:endParaRPr lang="nl-NL" dirty="0"/>
          </a:p>
          <a:p>
            <a:r>
              <a:rPr lang="nl-NL" dirty="0"/>
              <a:t>In het rechter plaatje is te zien wat er gebeurd als een dosis aerosol niet optimaal </a:t>
            </a:r>
            <a:r>
              <a:rPr lang="nl-NL" dirty="0" err="1"/>
              <a:t>gecoordineerd</a:t>
            </a:r>
            <a:r>
              <a:rPr lang="nl-NL" dirty="0"/>
              <a:t> wordt </a:t>
            </a:r>
            <a:r>
              <a:rPr lang="nl-NL" dirty="0" err="1"/>
              <a:t>geinhaleerd</a:t>
            </a:r>
            <a:r>
              <a:rPr lang="nl-NL" dirty="0"/>
              <a:t>. </a:t>
            </a:r>
          </a:p>
          <a:p>
            <a:r>
              <a:rPr lang="nl-NL" dirty="0"/>
              <a:t>Waar komt het grootste deel van de medicatie terecht? In mond/keelholte, slokdarm en maag. Een gering deel komt in de longen.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716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4100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FC00F29-40D5-4C57-9592-B7B7CCA8A0F8}" type="slidenum">
              <a:rPr lang="nl-NL" altLang="nl-NL" smtClean="0"/>
              <a:pPr eaLnBrk="1" hangingPunct="1"/>
              <a:t>2</a:t>
            </a:fld>
            <a:endParaRPr lang="nl-NL" altLang="nl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Aandachtspunten voor inhaleren met </a:t>
            </a:r>
            <a:r>
              <a:rPr lang="nl-NL" dirty="0" err="1"/>
              <a:t>softmisthaler</a:t>
            </a:r>
            <a:r>
              <a:rPr lang="nl-NL" dirty="0"/>
              <a:t>:</a:t>
            </a:r>
          </a:p>
          <a:p>
            <a:pPr marL="171450" indent="-171450">
              <a:buFontTx/>
              <a:buChar char="-"/>
            </a:pPr>
            <a:r>
              <a:rPr lang="nl-NL" dirty="0"/>
              <a:t>Gebruiksklaar maken</a:t>
            </a:r>
          </a:p>
          <a:p>
            <a:pPr marL="171450" indent="-171450">
              <a:buFontTx/>
              <a:buChar char="-"/>
            </a:pPr>
            <a:r>
              <a:rPr lang="nl-NL" dirty="0"/>
              <a:t>Houding rechtop en hoofd licht achterover</a:t>
            </a:r>
          </a:p>
          <a:p>
            <a:pPr marL="171450" indent="-171450">
              <a:buFontTx/>
              <a:buChar char="-"/>
            </a:pPr>
            <a:r>
              <a:rPr lang="nl-NL" dirty="0"/>
              <a:t>Volledig uitademen naast het mondstuk</a:t>
            </a:r>
          </a:p>
          <a:p>
            <a:pPr marL="171450" indent="-171450">
              <a:buFontTx/>
              <a:buChar char="-"/>
            </a:pPr>
            <a:r>
              <a:rPr lang="nl-NL" dirty="0"/>
              <a:t>Mondstuk tussen de tanden en lippen plaatsen</a:t>
            </a:r>
          </a:p>
          <a:p>
            <a:pPr marL="171450" indent="-171450">
              <a:buFontTx/>
              <a:buChar char="-"/>
            </a:pPr>
            <a:r>
              <a:rPr lang="nl-NL" dirty="0"/>
              <a:t>Rustig en diep inademen, gelijktijdig de ontspanner indrukken</a:t>
            </a:r>
          </a:p>
          <a:p>
            <a:pPr marL="171450" indent="-171450">
              <a:buFontTx/>
              <a:buChar char="-"/>
            </a:pPr>
            <a:r>
              <a:rPr lang="nl-NL" dirty="0"/>
              <a:t>Mondstuk uit de mond nemen, adem 10 tellen vast houden (of zolang mogelijk is)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Nieuwe inhalator 3x </a:t>
            </a:r>
            <a:r>
              <a:rPr lang="nl-NL" dirty="0" err="1"/>
              <a:t>activern</a:t>
            </a:r>
            <a:r>
              <a:rPr lang="nl-NL" dirty="0"/>
              <a:t> voor gebruik. Hierbij de inhalator naar de grond richten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Indien de inhalator 7 dg niet is gebruikt opnieuw 3x activeren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80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Ook bij kinderen is het van belang om specifiek te kijken naar de mogelijkheden van het kind.</a:t>
            </a:r>
          </a:p>
          <a:p>
            <a:r>
              <a:rPr lang="nl-NL" dirty="0"/>
              <a:t>Persoonsgerichte benadering is essentieel.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5933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NHG richtlijnen adviseren om te starten met mono therapieën en bij blijvende indicatie over te stappen naar combinatiepreparaten.</a:t>
            </a:r>
          </a:p>
          <a:p>
            <a:r>
              <a:rPr lang="nl-NL" dirty="0"/>
              <a:t>Het aantal verstrekkingen van mono preparaten daalde in 2024 licht met -0.8%</a:t>
            </a:r>
          </a:p>
          <a:p>
            <a:endParaRPr lang="nl-NL" dirty="0"/>
          </a:p>
          <a:p>
            <a:r>
              <a:rPr lang="nl-NL" dirty="0"/>
              <a:t>Toename verstrekking LABA is te verklaren vanuit advies van NHG astma. Salbutamol neemt een minimale plaats in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997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Verstrekking zijn afgelopen jaren relatief stabiel. Geleidelijk zie je kleine toename van verstrekking van alle werkzame stoffen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2697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Vanuit de NHG-standaard astma heeft SABA (salbutamol) als monotherapie een zeer beperkte plaats.</a:t>
            </a:r>
          </a:p>
          <a:p>
            <a:r>
              <a:rPr lang="nl-NL" dirty="0"/>
              <a:t>Keuzes bij voorschrijven liggen in eerste instantie bij de  </a:t>
            </a:r>
            <a:r>
              <a:rPr lang="nl-NL" dirty="0" err="1"/>
              <a:t>de</a:t>
            </a:r>
            <a:r>
              <a:rPr lang="nl-NL" dirty="0"/>
              <a:t> behandelaar/voorschrijver.</a:t>
            </a:r>
          </a:p>
          <a:p>
            <a:r>
              <a:rPr lang="nl-NL" dirty="0"/>
              <a:t>Maar bij goede gezamenlijke organisatie van zorg zijn afspraken gemaakt tussen apothekers en huisartsen over de aanbevelingen die opgevolgd kunnen worden.</a:t>
            </a:r>
          </a:p>
          <a:p>
            <a:r>
              <a:rPr lang="nl-NL" dirty="0"/>
              <a:t>De standaarden zijn hierbij richting gevend, maar bij de individuele </a:t>
            </a:r>
            <a:r>
              <a:rPr lang="nl-NL" dirty="0" err="1"/>
              <a:t>patient</a:t>
            </a:r>
            <a:r>
              <a:rPr lang="nl-NL" dirty="0"/>
              <a:t> kan hierbij beargumenteerd worden afgeweken. </a:t>
            </a:r>
          </a:p>
          <a:p>
            <a:r>
              <a:rPr lang="nl-NL" dirty="0" err="1"/>
              <a:t>Astmä</a:t>
            </a:r>
            <a:r>
              <a:rPr lang="nl-NL" dirty="0"/>
              <a:t>. ICS is de hoeksteen van de behandeling</a:t>
            </a:r>
          </a:p>
          <a:p>
            <a:r>
              <a:rPr lang="nl-NL" dirty="0"/>
              <a:t>COPD LAMA en/of LAMA behandeling, bij &gt; 2x per jaar longaanval dan starten ICS naast langwerkend luchtwegverruimer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5166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kortwerkend luchtwegverruimers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6998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73B3-F119-5C03-05E8-E403D5121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8251420-8934-9F18-9B24-6FA73CEACD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1D95A3B-CBD9-208E-4EB1-DB90C6BEE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langwerkend luchtwegverruimers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B83F3E-F294-24B9-AA49-7CD92BD67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2779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754F4-6C1B-A455-70E6-4E15C8B08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08258EF-94D2-F498-E183-29F02D0D8D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BF6AC53-AE93-636F-0140-4B734C4AD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Screening op gebruik kortwerkend </a:t>
            </a:r>
            <a:r>
              <a:rPr lang="nl-NL" dirty="0" err="1"/>
              <a:t>inhalatiecorticosteroiden</a:t>
            </a:r>
            <a:r>
              <a:rPr lang="nl-NL" dirty="0"/>
              <a:t> in een selecte groep:</a:t>
            </a:r>
          </a:p>
          <a:p>
            <a:r>
              <a:rPr lang="nl-NL" dirty="0"/>
              <a:t>Selecteer een </a:t>
            </a:r>
            <a:r>
              <a:rPr lang="nl-NL" dirty="0" err="1"/>
              <a:t>patientengroep</a:t>
            </a:r>
            <a:endParaRPr lang="nl-NL" dirty="0"/>
          </a:p>
          <a:p>
            <a:r>
              <a:rPr lang="nl-NL" dirty="0"/>
              <a:t>Bijv. leeftijd 16-40 jaar</a:t>
            </a:r>
          </a:p>
          <a:p>
            <a:r>
              <a:rPr lang="nl-NL" dirty="0"/>
              <a:t>       leeftijd &gt;40 jaar</a:t>
            </a:r>
          </a:p>
          <a:p>
            <a:r>
              <a:rPr lang="nl-NL" dirty="0"/>
              <a:t> en een periode waarover je overzicht wilt in uitgifte (1 jaar)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54CC015-3E9F-B624-83FA-79E0FDC4C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061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l-NL" dirty="0"/>
              <a:t>Dezelfde inhalatoren vermindert de kans op inhalatiefouten</a:t>
            </a:r>
          </a:p>
          <a:p>
            <a:pPr marL="171450" indent="-171450">
              <a:buFontTx/>
              <a:buChar char="-"/>
            </a:pPr>
            <a:r>
              <a:rPr lang="nl-NL" dirty="0"/>
              <a:t>Dosisteller geeft inzicht in gebruik (</a:t>
            </a:r>
            <a:r>
              <a:rPr lang="nl-NL" dirty="0" err="1"/>
              <a:t>patient</a:t>
            </a:r>
            <a:r>
              <a:rPr lang="nl-NL" dirty="0"/>
              <a:t> kan controleren of hij/zij wel inhalatie heeft genomen die dag) en voorkomt dat ze inhalator te vroeg weg gooien.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Gelijke weerstand bij inhalatoren zorgt ervoor dat een patiënt met dezelfde inhalatieflow kan inhaleren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0544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huidige drijfgassen in </a:t>
            </a:r>
            <a:r>
              <a:rPr lang="nl-NL" dirty="0" err="1"/>
              <a:t>pMDI’s</a:t>
            </a:r>
            <a:r>
              <a:rPr lang="nl-NL" dirty="0"/>
              <a:t> dragen voor ongeveer 0.3 % bij aan de mondiale CO2 emissie</a:t>
            </a:r>
          </a:p>
          <a:p>
            <a:r>
              <a:rPr lang="nl-NL" dirty="0"/>
              <a:t>Ter vergelijking. 1 </a:t>
            </a:r>
            <a:r>
              <a:rPr lang="nl-NL" dirty="0" err="1"/>
              <a:t>canister</a:t>
            </a:r>
            <a:r>
              <a:rPr lang="nl-NL" dirty="0"/>
              <a:t> = 180 km rijden op benzine</a:t>
            </a:r>
          </a:p>
          <a:p>
            <a:r>
              <a:rPr lang="nl-NL" dirty="0"/>
              <a:t>De productie, verpakking, distributie en verwerking van het afval hebben ook impact op het milieu. Een dosisaerosol heeft echter een beduidend grotere CO2/ emissie</a:t>
            </a:r>
          </a:p>
          <a:p>
            <a:r>
              <a:rPr lang="nl-NL" dirty="0"/>
              <a:t>Een goed ingestelde patiënt niet overzetten op basis van Carbon footprint, een passende inhalator gaat voor.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788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Hr</a:t>
            </a:r>
            <a:r>
              <a:rPr lang="nl-NL" dirty="0"/>
              <a:t> van Groningen belt naar de praktijk. Hij wil graag dat de huisarts langs komt omdat hij sinds 5 dg meer klachten heeft van</a:t>
            </a:r>
          </a:p>
          <a:p>
            <a:r>
              <a:rPr lang="nl-NL" dirty="0"/>
              <a:t>Benauwdheid, hoesten en slijmvorming.</a:t>
            </a:r>
          </a:p>
          <a:p>
            <a:r>
              <a:rPr lang="nl-NL" dirty="0"/>
              <a:t>Hij wil weten wat hij kan doen om zijn klachten te verminderen</a:t>
            </a:r>
          </a:p>
          <a:p>
            <a:r>
              <a:rPr lang="nl-NL" dirty="0"/>
              <a:t>Vraagt specifiek welke medicijnen hij kan gebruiken om zijn klachten te verminderen?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36697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DFE15-B4E2-0B00-B163-DD9F0497F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FFCC09-E121-ADE7-B507-3CBA271DA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A837D35-F21C-F76A-EBF8-EA8ADE861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Advies om terughoudend  te zijn met wijzigen in een: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stressvolle periode</a:t>
            </a:r>
          </a:p>
          <a:p>
            <a:pPr marL="171450" indent="-171450">
              <a:buFontTx/>
              <a:buChar char="-"/>
            </a:pPr>
            <a:r>
              <a:rPr lang="nl-NL" dirty="0"/>
              <a:t>Op een moment dat er ook andere medicatie wordt gewijzigd (</a:t>
            </a:r>
            <a:r>
              <a:rPr lang="nl-NL" dirty="0" err="1"/>
              <a:t>bijv</a:t>
            </a:r>
            <a:r>
              <a:rPr lang="nl-NL" dirty="0"/>
              <a:t> na een medicatie review met afspraken omtrent medicatie wijzigingen)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patiënten met een cognitieve beperking of laagbegaafdheid.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EF0FB9-8848-F65A-9691-BCC6C8745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655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31479-6F76-AFF6-88D7-5441D694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757F16-4CC4-B983-4580-56F0D95727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30A4384-FF79-19B5-0F77-C0A3EC934D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Kern adviezen van transmurale leidraad.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607D86B-AABE-8A1D-D8A0-01FDB3008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329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19AA1-6D48-A572-3419-6F3767F26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8667B51-748A-2A6D-3AB3-1FF29B20F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49A07F7-34C9-B5EB-3B27-BDEE48A7C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onderzoeken blijkt dat therapietrouw groter is bij patiënten die betrokken worden bij inhalatorkeuze.</a:t>
            </a:r>
          </a:p>
          <a:p>
            <a:r>
              <a:rPr lang="nl-NL" dirty="0"/>
              <a:t>Passend op niveau van inhalatorflow, kennis van stappen die nodig zijn bij inhalatietechniek en  motorische mogelijkheden (hand-mond </a:t>
            </a:r>
            <a:r>
              <a:rPr lang="nl-NL" dirty="0" err="1"/>
              <a:t>coordinatie</a:t>
            </a:r>
            <a:r>
              <a:rPr lang="nl-NL" dirty="0"/>
              <a:t>, status na CVA met hemiplegie)</a:t>
            </a:r>
          </a:p>
          <a:p>
            <a:r>
              <a:rPr lang="nl-NL" dirty="0"/>
              <a:t>Een </a:t>
            </a:r>
            <a:r>
              <a:rPr lang="nl-NL" dirty="0" err="1"/>
              <a:t>patient</a:t>
            </a:r>
            <a:r>
              <a:rPr lang="nl-NL" dirty="0"/>
              <a:t> die een inhalator niet goed kan hanteren:</a:t>
            </a:r>
          </a:p>
          <a:p>
            <a:pPr marL="171450" indent="-171450">
              <a:buFontTx/>
              <a:buChar char="-"/>
            </a:pPr>
            <a:r>
              <a:rPr lang="nl-NL" dirty="0"/>
              <a:t>Is meer onzeker</a:t>
            </a:r>
          </a:p>
          <a:p>
            <a:pPr marL="171450" indent="-171450">
              <a:buFontTx/>
              <a:buChar char="-"/>
            </a:pPr>
            <a:r>
              <a:rPr lang="nl-NL" dirty="0"/>
              <a:t>Effect neemt af</a:t>
            </a:r>
          </a:p>
          <a:p>
            <a:pPr marL="171450" indent="-171450">
              <a:buFontTx/>
              <a:buChar char="-"/>
            </a:pPr>
            <a:r>
              <a:rPr lang="nl-NL" dirty="0"/>
              <a:t>Mogelijk meer bijwerkingen.</a:t>
            </a:r>
          </a:p>
          <a:p>
            <a:pPr marL="0" indent="0">
              <a:buFontTx/>
              <a:buNone/>
            </a:pPr>
            <a:r>
              <a:rPr lang="nl-NL" dirty="0"/>
              <a:t>En zal daarom de voorgeschreven medicatie niet gebruiken.</a:t>
            </a:r>
          </a:p>
          <a:p>
            <a:pPr marL="0" indent="0">
              <a:buFontTx/>
              <a:buNone/>
            </a:pPr>
            <a:r>
              <a:rPr lang="nl-NL" dirty="0"/>
              <a:t>Vertellen op welke wijze ik een </a:t>
            </a:r>
            <a:r>
              <a:rPr lang="nl-NL" dirty="0" err="1"/>
              <a:t>patient</a:t>
            </a:r>
            <a:r>
              <a:rPr lang="nl-NL" dirty="0"/>
              <a:t> laat mee beslissen over het beleid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65074E1-7883-70B7-41A7-909EFD41D7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66534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Uitleg en instructie omtrent IRW methode</a:t>
            </a:r>
          </a:p>
          <a:p>
            <a:r>
              <a:rPr lang="nl-NL" dirty="0"/>
              <a:t>IRW-methode* geef inhalatie-instructie in 5 stappen</a:t>
            </a:r>
          </a:p>
          <a:p>
            <a:pPr marL="228600" indent="-228600">
              <a:buAutoNum type="arabicPeriod"/>
            </a:pPr>
            <a:r>
              <a:rPr lang="nl-NL" dirty="0"/>
              <a:t>Doe de gehele handeling voor zonder aanwijzingen/uitleg</a:t>
            </a:r>
          </a:p>
          <a:p>
            <a:pPr marL="228600" indent="-228600">
              <a:buAutoNum type="arabicPeriod"/>
            </a:pPr>
            <a:r>
              <a:rPr lang="nl-NL" dirty="0"/>
              <a:t>Doe de handelingen stapsgewijs voor met korte aanwijzingen</a:t>
            </a:r>
          </a:p>
          <a:p>
            <a:pPr marL="228600" indent="-228600">
              <a:buAutoNum type="arabicPeriod"/>
            </a:pPr>
            <a:r>
              <a:rPr lang="nl-NL" dirty="0"/>
              <a:t>Doe de handelingen opnieuw voor en waarbij de patiënt de stappen benoemt</a:t>
            </a:r>
          </a:p>
          <a:p>
            <a:pPr marL="228600" indent="-228600">
              <a:buAutoNum type="arabicPeriod"/>
            </a:pPr>
            <a:r>
              <a:rPr lang="nl-NL" dirty="0"/>
              <a:t>Laat de patiënt de volledige inhalatie voordien met alle afzonderlijke stappen</a:t>
            </a:r>
          </a:p>
          <a:p>
            <a:pPr marL="228600" indent="-228600">
              <a:buAutoNum type="arabicPeriod"/>
            </a:pPr>
            <a:r>
              <a:rPr lang="nl-NL" dirty="0"/>
              <a:t>Laat de patiënt de handeling zelf uitvoeren tot het inhaleren goed verloopt en geef positieve feedback.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4032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deze slide wordt stapsgewijs beschreven welke stap op welk moment plaats vindt en door wie.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021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Weer terug bij </a:t>
            </a:r>
            <a:r>
              <a:rPr lang="nl-NL" dirty="0" err="1"/>
              <a:t>Hr</a:t>
            </a:r>
            <a:r>
              <a:rPr lang="nl-NL" dirty="0"/>
              <a:t> van Groningen.</a:t>
            </a:r>
          </a:p>
          <a:p>
            <a:r>
              <a:rPr lang="nl-NL" dirty="0"/>
              <a:t>Maak nu gebruik van de informatie die je zojuist hebt gehoord.</a:t>
            </a:r>
          </a:p>
          <a:p>
            <a:r>
              <a:rPr lang="nl-NL" dirty="0" err="1"/>
              <a:t>Hr</a:t>
            </a:r>
            <a:r>
              <a:rPr lang="nl-NL" dirty="0"/>
              <a:t> heeft een mengbeeld? Is een triple device dan passend?</a:t>
            </a:r>
          </a:p>
          <a:p>
            <a:r>
              <a:rPr lang="nl-NL" dirty="0"/>
              <a:t>Welke andere </a:t>
            </a:r>
            <a:r>
              <a:rPr lang="nl-NL" dirty="0" err="1"/>
              <a:t>devices</a:t>
            </a:r>
            <a:r>
              <a:rPr lang="nl-NL" dirty="0"/>
              <a:t> zou je adviseren? ICS/LABA met losse LAMA om smart behandeling (zelfmanagement) toe te kunnen passen</a:t>
            </a:r>
          </a:p>
          <a:p>
            <a:r>
              <a:rPr lang="nl-NL" dirty="0"/>
              <a:t>bij longaanval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3046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Volgens het </a:t>
            </a:r>
            <a:r>
              <a:rPr lang="nl-NL" dirty="0" err="1"/>
              <a:t>zorgpad</a:t>
            </a:r>
            <a:r>
              <a:rPr lang="nl-NL" dirty="0"/>
              <a:t> </a:t>
            </a:r>
          </a:p>
          <a:p>
            <a:pPr marL="171450" indent="-171450">
              <a:buFontTx/>
              <a:buChar char="-"/>
            </a:pPr>
            <a:r>
              <a:rPr lang="nl-NL" dirty="0"/>
              <a:t>Huisarts bespreekt met hr. voorstel om kortwerkende luchtwegverruimer voor te schrijven naast zijn onderhoudsmedicatie.</a:t>
            </a:r>
          </a:p>
          <a:p>
            <a:pPr marL="171450" indent="-171450">
              <a:buFontTx/>
              <a:buChar char="-"/>
            </a:pPr>
            <a:r>
              <a:rPr lang="nl-NL" dirty="0"/>
              <a:t>Onderhoudsmedicatie wordt omgezet naar ICS/LABA  en LAMA apart</a:t>
            </a:r>
          </a:p>
          <a:p>
            <a:pPr marL="171450" indent="-171450">
              <a:buFontTx/>
              <a:buChar char="-"/>
            </a:pPr>
            <a:r>
              <a:rPr lang="nl-NL" dirty="0"/>
              <a:t>Er wordt gecontroleerd of </a:t>
            </a:r>
            <a:r>
              <a:rPr lang="nl-NL" dirty="0" err="1"/>
              <a:t>hr</a:t>
            </a:r>
            <a:r>
              <a:rPr lang="nl-NL" dirty="0"/>
              <a:t> zijn huidige </a:t>
            </a:r>
            <a:r>
              <a:rPr lang="nl-NL" dirty="0" err="1"/>
              <a:t>devices</a:t>
            </a:r>
            <a:r>
              <a:rPr lang="nl-NL" dirty="0"/>
              <a:t> goed kan inhaleren.</a:t>
            </a:r>
          </a:p>
          <a:p>
            <a:pPr marL="171450" indent="-171450">
              <a:buFontTx/>
              <a:buChar char="-"/>
            </a:pPr>
            <a:r>
              <a:rPr lang="nl-NL" dirty="0"/>
              <a:t>Is poederinhalator voor </a:t>
            </a:r>
            <a:r>
              <a:rPr lang="nl-NL" dirty="0" err="1"/>
              <a:t>hr</a:t>
            </a:r>
            <a:r>
              <a:rPr lang="nl-NL" dirty="0"/>
              <a:t> haalbaar?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Na voorschrift geeft apotheek instructie  bij eerste uitgifte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voorkeur checkt de huisarts tussendoor of het gekozen beleid effect heeft, </a:t>
            </a:r>
          </a:p>
          <a:p>
            <a:pPr marL="171450" indent="-171450">
              <a:buFontTx/>
              <a:buChar char="-"/>
            </a:pPr>
            <a:r>
              <a:rPr lang="nl-NL" dirty="0"/>
              <a:t>Bij tweede uitgifte controleert de apotheek de inhalatietechniek en effect.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444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huis bij ziet de huisarts een man met toegenomen meer benauwdheid, volle hoest.</a:t>
            </a:r>
          </a:p>
          <a:p>
            <a:r>
              <a:rPr lang="nl-NL" dirty="0"/>
              <a:t>Er is geen indicatie voor een antibiotica kuur.</a:t>
            </a:r>
          </a:p>
          <a:p>
            <a:r>
              <a:rPr lang="nl-NL" dirty="0"/>
              <a:t>Wat is de oorzaak van deze klachten toename? </a:t>
            </a:r>
          </a:p>
          <a:p>
            <a:r>
              <a:rPr lang="nl-NL" dirty="0"/>
              <a:t>De huisarts vraagt zich af of:</a:t>
            </a:r>
          </a:p>
          <a:p>
            <a:r>
              <a:rPr lang="nl-NL" dirty="0"/>
              <a:t>Inhalatietechniek gecontroleerd afgelopen jaar? Door wie?</a:t>
            </a:r>
          </a:p>
          <a:p>
            <a:r>
              <a:rPr lang="nl-NL" dirty="0"/>
              <a:t>LABA/LAMA/ICS. Nethaler. </a:t>
            </a:r>
            <a:r>
              <a:rPr lang="nl-NL" dirty="0" err="1"/>
              <a:t>Elpipta</a:t>
            </a:r>
            <a:r>
              <a:rPr lang="nl-NL" dirty="0"/>
              <a:t> of aerosol? Wat is de therapietrouw? </a:t>
            </a:r>
          </a:p>
          <a:p>
            <a:r>
              <a:rPr lang="nl-NL" dirty="0" err="1"/>
              <a:t>Hr</a:t>
            </a:r>
            <a:r>
              <a:rPr lang="nl-NL" dirty="0"/>
              <a:t> heeft zelf de puf extra gebruikt. Neemt nu 3xd 2 </a:t>
            </a:r>
            <a:r>
              <a:rPr lang="nl-NL" dirty="0" err="1"/>
              <a:t>pf</a:t>
            </a:r>
            <a:r>
              <a:rPr lang="nl-NL" dirty="0"/>
              <a:t> in plaats van 2d2pf. </a:t>
            </a:r>
          </a:p>
          <a:p>
            <a:r>
              <a:rPr lang="nl-NL" dirty="0"/>
              <a:t>Heeft het meerwaarde om een kortwerkende </a:t>
            </a:r>
            <a:r>
              <a:rPr lang="nl-NL" dirty="0" err="1"/>
              <a:t>luchtwegveruimer</a:t>
            </a:r>
            <a:r>
              <a:rPr lang="nl-NL" dirty="0"/>
              <a:t> hieraan toe </a:t>
            </a:r>
            <a:r>
              <a:rPr lang="nl-NL" dirty="0" err="1"/>
              <a:t>toegen</a:t>
            </a:r>
            <a:r>
              <a:rPr lang="nl-NL" dirty="0"/>
              <a:t>?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277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Afh</a:t>
            </a:r>
            <a:r>
              <a:rPr lang="nl-NL" dirty="0"/>
              <a:t>. Van device dat </a:t>
            </a:r>
            <a:r>
              <a:rPr lang="nl-NL" dirty="0" err="1"/>
              <a:t>hr</a:t>
            </a:r>
            <a:r>
              <a:rPr lang="nl-NL" dirty="0"/>
              <a:t> gebruikt:</a:t>
            </a:r>
          </a:p>
          <a:p>
            <a:r>
              <a:rPr lang="nl-NL" dirty="0"/>
              <a:t>Salbutamol </a:t>
            </a:r>
            <a:r>
              <a:rPr lang="nl-NL" dirty="0" err="1"/>
              <a:t>aer</a:t>
            </a:r>
            <a:r>
              <a:rPr lang="nl-NL" dirty="0"/>
              <a:t>, </a:t>
            </a:r>
            <a:r>
              <a:rPr lang="nl-NL" dirty="0" err="1"/>
              <a:t>ipratropium</a:t>
            </a:r>
            <a:r>
              <a:rPr lang="nl-NL" dirty="0"/>
              <a:t> aerosol, </a:t>
            </a:r>
            <a:r>
              <a:rPr lang="nl-NL" dirty="0" err="1"/>
              <a:t>ipratropium</a:t>
            </a:r>
            <a:r>
              <a:rPr lang="nl-NL" dirty="0"/>
              <a:t>/fenoterol aerosol (</a:t>
            </a:r>
            <a:r>
              <a:rPr lang="nl-NL" dirty="0" err="1"/>
              <a:t>berodual</a:t>
            </a:r>
            <a:r>
              <a:rPr lang="nl-NL" dirty="0"/>
              <a:t>)</a:t>
            </a:r>
          </a:p>
          <a:p>
            <a:r>
              <a:rPr lang="nl-NL" dirty="0" err="1"/>
              <a:t>Novolizer</a:t>
            </a:r>
            <a:r>
              <a:rPr lang="nl-NL" dirty="0"/>
              <a:t> salbutamol</a:t>
            </a:r>
          </a:p>
          <a:p>
            <a:r>
              <a:rPr lang="nl-NL" dirty="0"/>
              <a:t>Discus </a:t>
            </a:r>
            <a:r>
              <a:rPr lang="nl-NL" dirty="0" err="1"/>
              <a:t>ventolin</a:t>
            </a:r>
            <a:endParaRPr lang="nl-NL" dirty="0"/>
          </a:p>
          <a:p>
            <a:endParaRPr lang="nl-NL" dirty="0"/>
          </a:p>
          <a:p>
            <a:r>
              <a:rPr lang="nl-NL" dirty="0" err="1"/>
              <a:t>Hr</a:t>
            </a:r>
            <a:r>
              <a:rPr lang="nl-NL" dirty="0"/>
              <a:t> heeft mengbeeld astma/COPD is een </a:t>
            </a:r>
            <a:r>
              <a:rPr lang="nl-NL" dirty="0" err="1"/>
              <a:t>tripple</a:t>
            </a:r>
            <a:r>
              <a:rPr lang="nl-NL" dirty="0"/>
              <a:t> dan een passend beleid?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420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Transmuraal formularium Groningen is ontwikkeld in samenwerking van</a:t>
            </a:r>
          </a:p>
          <a:p>
            <a:r>
              <a:rPr lang="nl-NL" dirty="0"/>
              <a:t>Groninger </a:t>
            </a:r>
            <a:r>
              <a:rPr lang="nl-NL" dirty="0" err="1"/>
              <a:t>Huisartsencooperatie</a:t>
            </a:r>
            <a:r>
              <a:rPr lang="nl-NL" dirty="0"/>
              <a:t>/DOK-Noord, Groninger Apothekersvereniging,</a:t>
            </a:r>
          </a:p>
          <a:p>
            <a:r>
              <a:rPr lang="nl-NL" dirty="0"/>
              <a:t>UMCG, </a:t>
            </a:r>
            <a:r>
              <a:rPr lang="nl-NL" dirty="0" err="1"/>
              <a:t>Treant</a:t>
            </a:r>
            <a:r>
              <a:rPr lang="nl-NL" dirty="0"/>
              <a:t>, Ommelander ziekenhuis, Martini Ziekenhuis, Gezondheidscentrum </a:t>
            </a:r>
            <a:r>
              <a:rPr lang="nl-NL" dirty="0" err="1"/>
              <a:t>Overdiep</a:t>
            </a:r>
            <a:r>
              <a:rPr lang="nl-NL" dirty="0"/>
              <a:t>.</a:t>
            </a:r>
          </a:p>
          <a:p>
            <a:r>
              <a:rPr lang="nl-NL" dirty="0"/>
              <a:t>In het vervolg van dit FTO worden alle aspecten besproken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47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2A2E0-B39A-EB09-A567-4E55A4015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D1CE5AF-328C-0342-96F8-5F54C9CE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369E924-C318-FD30-87A2-3716E30DC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Samenvattingskaart COPD.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keus luchtwegverruimers in poeder device</a:t>
            </a:r>
          </a:p>
          <a:p>
            <a:r>
              <a:rPr lang="nl-NL" dirty="0"/>
              <a:t>     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2C8C38-1E67-DC35-886E-E665C455A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7322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Samenvattingskaart astma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keus LABA of LABA ICS in </a:t>
            </a:r>
            <a:r>
              <a:rPr lang="nl-NL" dirty="0" err="1"/>
              <a:t>poederdevice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140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Het stroomschema is een hulpmiddel om de meest passende inhalator te kiezen bij een </a:t>
            </a:r>
            <a:r>
              <a:rPr lang="nl-NL" dirty="0" err="1"/>
              <a:t>patient</a:t>
            </a:r>
            <a:endParaRPr lang="nl-NL" dirty="0"/>
          </a:p>
          <a:p>
            <a:r>
              <a:rPr lang="nl-NL" dirty="0"/>
              <a:t>Hierbij is het eerst van belang om te beoordelen of een </a:t>
            </a:r>
            <a:r>
              <a:rPr lang="nl-NL" dirty="0" err="1"/>
              <a:t>patient</a:t>
            </a:r>
            <a:r>
              <a:rPr lang="nl-NL" dirty="0"/>
              <a:t> bewust kan inhaleren.</a:t>
            </a:r>
          </a:p>
          <a:p>
            <a:r>
              <a:rPr lang="nl-NL" dirty="0"/>
              <a:t>Dit kun je ontdekken door de </a:t>
            </a:r>
            <a:r>
              <a:rPr lang="nl-NL" dirty="0" err="1"/>
              <a:t>patient</a:t>
            </a:r>
            <a:r>
              <a:rPr lang="nl-NL" dirty="0"/>
              <a:t> te vragen om in en uit te ademen, </a:t>
            </a:r>
            <a:r>
              <a:rPr lang="nl-NL" dirty="0" err="1"/>
              <a:t>bijv</a:t>
            </a:r>
            <a:r>
              <a:rPr lang="nl-NL" dirty="0"/>
              <a:t>, alle lucht weg te blazen.</a:t>
            </a:r>
          </a:p>
          <a:p>
            <a:r>
              <a:rPr lang="nl-NL" dirty="0"/>
              <a:t>Als dit niet goed wordt begrepen of niet kan worden uitgevoerd is een aerosol met voorzetkamer de meest passende inhalatiemethode.</a:t>
            </a:r>
          </a:p>
          <a:p>
            <a:r>
              <a:rPr lang="nl-NL" dirty="0"/>
              <a:t>Indien een </a:t>
            </a:r>
            <a:r>
              <a:rPr lang="nl-NL" dirty="0" err="1"/>
              <a:t>patient</a:t>
            </a:r>
            <a:r>
              <a:rPr lang="nl-NL" dirty="0"/>
              <a:t> meerdere medicamenten moet gebruiken is het streven om zo belangrijk om voor inhalatoren met zo veel mogelijk dezelfde inhalatie techniek te kiezen.</a:t>
            </a:r>
          </a:p>
          <a:p>
            <a:r>
              <a:rPr lang="nl-NL" dirty="0"/>
              <a:t>Kan de patiënt: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Bewust inhaleren?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Voldoende </a:t>
            </a:r>
            <a:r>
              <a:rPr lang="nl-NL" dirty="0" err="1"/>
              <a:t>inspiratoire</a:t>
            </a:r>
            <a:r>
              <a:rPr lang="nl-NL" dirty="0"/>
              <a:t> stroomsterkte genereren?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Hand-long coördinatie goed coördineren?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03F94-C6AF-461D-8DCA-E03107F70773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978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1707654"/>
            <a:ext cx="9144000" cy="3168352"/>
          </a:xfrm>
          <a:prstGeom prst="rect">
            <a:avLst/>
          </a:prstGeom>
          <a:solidFill>
            <a:srgbClr val="6B24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63871-CA0D-44EF-BB5B-D07C748AD561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39502"/>
            <a:ext cx="2392750" cy="115212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3" r="3756"/>
          <a:stretch/>
        </p:blipFill>
        <p:spPr>
          <a:xfrm>
            <a:off x="4306053" y="1707654"/>
            <a:ext cx="4837948" cy="3081012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 hasCustomPrompt="1"/>
          </p:nvPr>
        </p:nvSpPr>
        <p:spPr>
          <a:xfrm>
            <a:off x="467544" y="2133156"/>
            <a:ext cx="7772400" cy="654618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4" y="2895749"/>
            <a:ext cx="6480720" cy="6121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50783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logo en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267495"/>
            <a:ext cx="7772400" cy="72008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1707654"/>
            <a:ext cx="6840760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48F3-E8CD-4A62-A3B0-BF4CDC5CE41A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155926"/>
            <a:ext cx="1455041" cy="61056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037" y="195486"/>
            <a:ext cx="5884753" cy="469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36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logo zonder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267495"/>
            <a:ext cx="7772400" cy="72008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1707654"/>
            <a:ext cx="6840760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2D5E0-D990-498E-8E18-6E798E37F3A9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155926"/>
            <a:ext cx="1455041" cy="6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zonder logo en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5536" y="267495"/>
            <a:ext cx="7772400" cy="720080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95536" y="1707654"/>
            <a:ext cx="6840760" cy="30243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6DF38-1C11-49C6-A374-0B3B4FA5CAC2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684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ge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6B2473"/>
                </a:solidFill>
              </a:defRPr>
            </a:lvl1pPr>
          </a:lstStyle>
          <a:p>
            <a:r>
              <a:rPr lang="nl-NL" dirty="0"/>
              <a:t>Klik om EEN TITEL IN TE VULLEN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 om een tekst in te voeren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79E3D-CBB3-4E3D-B055-46DF1E6874FD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21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54C1A-421C-4C6B-B642-CDB03EE2C75B}" type="datetimeFigureOut">
              <a:rPr lang="nl-NL"/>
              <a:pPr>
                <a:defRPr/>
              </a:pPr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6D946-B54F-4650-8DDB-652B3C1CDA0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12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 userDrawn="1"/>
        </p:nvSpPr>
        <p:spPr>
          <a:xfrm>
            <a:off x="0" y="4876006"/>
            <a:ext cx="9144000" cy="267494"/>
          </a:xfrm>
          <a:prstGeom prst="rect">
            <a:avLst/>
          </a:prstGeom>
          <a:solidFill>
            <a:srgbClr val="E500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bg1"/>
                </a:solidFill>
              </a:defRPr>
            </a:lvl1pPr>
          </a:lstStyle>
          <a:p>
            <a:fld id="{52AFB8B8-9A12-458D-BA33-2ACFDB493B95}" type="datetime1">
              <a:rPr lang="nl-NL" smtClean="0"/>
              <a:pPr/>
              <a:t>18-5-2025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876006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 b="1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8760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1">
                <a:solidFill>
                  <a:schemeClr val="bg1"/>
                </a:solidFill>
              </a:defRPr>
            </a:lvl1pPr>
          </a:lstStyle>
          <a:p>
            <a:fld id="{825705E8-AFC6-43FF-A2C8-107E6DDFF3A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5" r:id="rId3"/>
    <p:sldLayoutId id="2147483654" r:id="rId4"/>
    <p:sldLayoutId id="2147483651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itab\Downloads\Transmurale+leidraad+klimaatbewust+voorschrijven+van+inhalatiemedicatie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cgroningen.nl/events/cursussen/imis-training/" TargetMode="External"/><Relationship Id="rId2" Type="http://schemas.openxmlformats.org/officeDocument/2006/relationships/hyperlink" Target="https://www.elann.nl/nascholing/nascholingsagenda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halatorgebruik.nl/" TargetMode="External"/><Relationship Id="rId2" Type="http://schemas.openxmlformats.org/officeDocument/2006/relationships/hyperlink" Target="https://www.stichtingimis.nl/patientenkaarten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vimeo.com/showcase/5389020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1.bin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1635646"/>
            <a:ext cx="8136904" cy="1152128"/>
          </a:xfrm>
        </p:spPr>
        <p:txBody>
          <a:bodyPr/>
          <a:lstStyle/>
          <a:p>
            <a:r>
              <a:rPr lang="nl-NL" sz="3200" dirty="0"/>
              <a:t>FTO- Transmuraal formularium Groningen      	inhalatiemedicatie bij astma/COPD </a:t>
            </a:r>
            <a:br>
              <a:rPr lang="nl-NL" sz="4000" dirty="0"/>
            </a:br>
            <a:r>
              <a:rPr lang="nl-NL" sz="4000" dirty="0"/>
              <a:t>      - </a:t>
            </a:r>
            <a:r>
              <a:rPr lang="nl-NL" sz="3200" dirty="0" err="1"/>
              <a:t>Zorgpad</a:t>
            </a:r>
            <a:r>
              <a:rPr lang="nl-NL" sz="3200" dirty="0"/>
              <a:t> Inhalatie medicatie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>
            <a:off x="467544" y="3579862"/>
            <a:ext cx="7200800" cy="1352128"/>
          </a:xfrm>
        </p:spPr>
        <p:txBody>
          <a:bodyPr/>
          <a:lstStyle/>
          <a:p>
            <a:r>
              <a:rPr lang="nl-NL" sz="1600" dirty="0"/>
              <a:t>Roland Riemersma, Kaderhuisarts astma/COPD</a:t>
            </a:r>
          </a:p>
          <a:p>
            <a:r>
              <a:rPr lang="nl-NL" sz="1600" dirty="0"/>
              <a:t>Giorgio </a:t>
            </a:r>
            <a:r>
              <a:rPr lang="nl-NL" sz="1600" dirty="0" err="1"/>
              <a:t>Cisci</a:t>
            </a:r>
            <a:r>
              <a:rPr lang="nl-NL" sz="1600" dirty="0"/>
              <a:t>, apotheker </a:t>
            </a:r>
            <a:r>
              <a:rPr lang="nl-NL" sz="1600" dirty="0" err="1"/>
              <a:t>Benu</a:t>
            </a:r>
            <a:endParaRPr lang="nl-NL" sz="1600" dirty="0"/>
          </a:p>
          <a:p>
            <a:r>
              <a:rPr lang="nl-NL" sz="1600" dirty="0"/>
              <a:t>Rita Bijma, Verpleegkundig Specialist AGZ, chronische (long-) zorg</a:t>
            </a:r>
          </a:p>
          <a:p>
            <a:r>
              <a:rPr lang="nl-NL" sz="1600" dirty="0"/>
              <a:t>April 2025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AE85F16-B8BB-D2DF-1B70-DC6793CD0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3219822"/>
            <a:ext cx="2748013" cy="1592065"/>
          </a:xfrm>
          <a:prstGeom prst="rect">
            <a:avLst/>
          </a:prstGeom>
        </p:spPr>
      </p:pic>
      <p:pic>
        <p:nvPicPr>
          <p:cNvPr id="6" name="Afbeelding 5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A66ECA7F-259F-0854-E9E7-1763F384AF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1886"/>
            <a:ext cx="3240360" cy="1208112"/>
          </a:xfrm>
          <a:prstGeom prst="rect">
            <a:avLst/>
          </a:prstGeom>
        </p:spPr>
      </p:pic>
      <p:pic>
        <p:nvPicPr>
          <p:cNvPr id="5" name="Afbeelding 4" descr="Afbeelding met Lettertype, Graphics, logo, grafische vormgeving&#10;&#10;Door AI gegenereerde inhoud is mogelijk onjuist.">
            <a:extLst>
              <a:ext uri="{FF2B5EF4-FFF2-40B4-BE49-F238E27FC236}">
                <a16:creationId xmlns:a16="http://schemas.microsoft.com/office/drawing/2014/main" id="{F903F5F6-6ECB-B327-046D-5CEE382986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9503"/>
            <a:ext cx="1944216" cy="1152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34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2D9E6-34E4-572E-5294-88F790307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CDD2B2-C9A5-D10F-0B49-1CC33156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5460C19-B099-9188-924B-8A8DB5A01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10685" cy="51498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7E2F0A5-04AE-8292-9C52-A40AB1E54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86" y="0"/>
            <a:ext cx="4433314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42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66312-0226-0A2F-D503-987BF3858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3D051D-C558-831A-CB67-08C476E01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51471"/>
            <a:ext cx="7772400" cy="576063"/>
          </a:xfrm>
        </p:spPr>
        <p:txBody>
          <a:bodyPr/>
          <a:lstStyle/>
          <a:p>
            <a:r>
              <a:rPr lang="nl-NL" sz="2800" b="1" dirty="0"/>
              <a:t>1. Inhalatie-capaciteitskenmerken van de patiënt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C08C76-755D-5CF0-1331-D715BC3B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11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240E05-0FC3-3F49-6666-10EAEB694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627534"/>
            <a:ext cx="6120680" cy="451596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5FBB14C-CCC7-F14A-00DC-9FA033FCC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87774"/>
            <a:ext cx="1381973" cy="195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8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B200A-DC63-0CE5-0C54-222BED9AC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D06C5-DF71-7DDE-4120-3B9204DC7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23478"/>
            <a:ext cx="8064896" cy="622717"/>
          </a:xfrm>
        </p:spPr>
        <p:txBody>
          <a:bodyPr/>
          <a:lstStyle/>
          <a:p>
            <a:r>
              <a:rPr lang="nl-NL" sz="3600" b="1" dirty="0"/>
              <a:t>2. Interne weerstandschema inhalatoren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E87E1A6-1504-7257-1F0A-0099CB79E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12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6DC30D-CBE5-4D09-88F8-2393C1978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46195"/>
            <a:ext cx="5688632" cy="43973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C3C3AC9-AB1D-B536-594A-3ED32AC4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992" y="3075806"/>
            <a:ext cx="118529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36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A77AA-9F89-607C-4381-99E23C90C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2060B-FDF4-EAB7-D48E-38318C9E32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Effect van inhalatorweerstand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CB6CD8-CA8D-2749-EC0A-66404AAD5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13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05F0110-E2F7-E853-AC8C-5251A23F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61928"/>
            <a:ext cx="7056784" cy="3498054"/>
          </a:xfrm>
          <a:prstGeom prst="rect">
            <a:avLst/>
          </a:prstGeom>
          <a:ln>
            <a:solidFill>
              <a:srgbClr val="6B2473"/>
            </a:solidFill>
          </a:ln>
        </p:spPr>
      </p:pic>
    </p:spTree>
    <p:extLst>
      <p:ext uri="{BB962C8B-B14F-4D97-AF65-F5344CB8AC3E}">
        <p14:creationId xmlns:p14="http://schemas.microsoft.com/office/powerpoint/2010/main" val="2169908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DFD82-07FF-CFEC-2907-05311DFD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C8D00-5270-7750-B0F4-EC48DB786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496944" cy="720080"/>
          </a:xfrm>
        </p:spPr>
        <p:txBody>
          <a:bodyPr/>
          <a:lstStyle/>
          <a:p>
            <a:r>
              <a:rPr lang="nl-NL" sz="3200" b="1" dirty="0"/>
              <a:t>Voldoende inhalatieflow voor gekozen device?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595BCBD-46F4-04F7-6543-2D1270F69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14</a:t>
            </a:fld>
            <a:endParaRPr lang="nl-NL"/>
          </a:p>
        </p:txBody>
      </p:sp>
      <p:pic>
        <p:nvPicPr>
          <p:cNvPr id="1028" name="Picture 4" descr="The new In-Check Dial has arrived | Pharmacy, Dial, Inhaler">
            <a:extLst>
              <a:ext uri="{FF2B5EF4-FFF2-40B4-BE49-F238E27FC236}">
                <a16:creationId xmlns:a16="http://schemas.microsoft.com/office/drawing/2014/main" id="{7549BC51-CBCC-938B-82AC-C7413F323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1218059"/>
            <a:ext cx="4167336" cy="34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 Check Dial G16 • Clement Clarke • Flexicare">
            <a:extLst>
              <a:ext uri="{FF2B5EF4-FFF2-40B4-BE49-F238E27FC236}">
                <a16:creationId xmlns:a16="http://schemas.microsoft.com/office/drawing/2014/main" id="{1D0AD506-0455-BA1B-9F82-C788EE85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37474"/>
            <a:ext cx="1981572" cy="198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-Check Dial G16 - Secura Nova">
            <a:extLst>
              <a:ext uri="{FF2B5EF4-FFF2-40B4-BE49-F238E27FC236}">
                <a16:creationId xmlns:a16="http://schemas.microsoft.com/office/drawing/2014/main" id="{C4FA6DCF-CAFF-7E98-F788-76F40A6F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815" y="915566"/>
            <a:ext cx="3109585" cy="212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7D288-40D7-BBAE-0FB0-ED3235971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F6D186-018A-74C5-9F44-05F62FBA52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Stelling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C6C4FA-A13E-930D-9347-37AFC07DB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75606"/>
            <a:ext cx="7992888" cy="3456384"/>
          </a:xfrm>
        </p:spPr>
        <p:txBody>
          <a:bodyPr/>
          <a:lstStyle/>
          <a:p>
            <a:r>
              <a:rPr lang="nl-NL" dirty="0"/>
              <a:t>Hr. van Groningen heeft COPD GOLD klasse 2B/astma mengbeeld.</a:t>
            </a:r>
          </a:p>
          <a:p>
            <a:endParaRPr lang="nl-NL" b="1" dirty="0"/>
          </a:p>
          <a:p>
            <a:r>
              <a:rPr lang="nl-NL" b="1" dirty="0"/>
              <a:t>Stelling:</a:t>
            </a:r>
          </a:p>
          <a:p>
            <a:r>
              <a:rPr lang="nl-NL" b="1" dirty="0"/>
              <a:t>Hij heeft een inhalator met een </a:t>
            </a:r>
          </a:p>
          <a:p>
            <a:r>
              <a:rPr lang="nl-NL" b="1" dirty="0"/>
              <a:t>lage inhalatorweerstand nodig.</a:t>
            </a:r>
          </a:p>
          <a:p>
            <a:endParaRPr lang="nl-NL" b="1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5E8A64B-45ED-7886-FA58-C5186F9E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15</a:t>
            </a:fld>
            <a:endParaRPr lang="nl-NL"/>
          </a:p>
        </p:txBody>
      </p:sp>
      <p:pic>
        <p:nvPicPr>
          <p:cNvPr id="5" name="Picture 2" descr="De bronafbeelding bekijken">
            <a:extLst>
              <a:ext uri="{FF2B5EF4-FFF2-40B4-BE49-F238E27FC236}">
                <a16:creationId xmlns:a16="http://schemas.microsoft.com/office/drawing/2014/main" id="{B3D1B831-DF9C-FA86-D83D-DA1E982D49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2419" y="2232624"/>
            <a:ext cx="2542083" cy="154234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3526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6775A-A0FF-D7D0-2AF0-C50C4EE49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AA39-AB44-A274-A348-CD20F8A6B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23478"/>
            <a:ext cx="7772400" cy="864097"/>
          </a:xfrm>
        </p:spPr>
        <p:txBody>
          <a:bodyPr/>
          <a:lstStyle/>
          <a:p>
            <a:r>
              <a:rPr lang="nl-NL" b="1" dirty="0"/>
              <a:t>3. Effectiviteit van het medicijn</a:t>
            </a:r>
            <a:br>
              <a:rPr lang="nl-NL" dirty="0"/>
            </a:br>
            <a:r>
              <a:rPr lang="nl-NL" sz="2000" dirty="0"/>
              <a:t> farmacokinetiek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2363B4-1AB3-DB95-FEFE-A8E2C425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16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0B034D-54E3-0E9F-997C-8484DC93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66" y="2067694"/>
            <a:ext cx="2029003" cy="22322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DF74EA8-6DA9-5690-24F6-167E4C8FF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2067694"/>
            <a:ext cx="1912786" cy="223224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0789A8-18BE-9AF9-3F17-ED9495B56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4458" y="1959682"/>
            <a:ext cx="3330497" cy="2448272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A9EE27F3-9629-910D-8E22-FB15506BAC25}"/>
              </a:ext>
            </a:extLst>
          </p:cNvPr>
          <p:cNvSpPr txBox="1"/>
          <p:nvPr/>
        </p:nvSpPr>
        <p:spPr>
          <a:xfrm>
            <a:off x="569167" y="1555976"/>
            <a:ext cx="1986609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sz="1600" dirty="0"/>
              <a:t>Locatie </a:t>
            </a:r>
          </a:p>
          <a:p>
            <a:r>
              <a:rPr lang="el-GR" sz="1600" dirty="0"/>
              <a:t>β</a:t>
            </a:r>
            <a:r>
              <a:rPr lang="nl-NL" sz="1600" baseline="-25000" dirty="0"/>
              <a:t>2</a:t>
            </a:r>
            <a:r>
              <a:rPr lang="nl-NL" sz="1600" dirty="0"/>
              <a:t>-receptoren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52B2C932-7E99-2B6F-5E54-0F7FA0EE20F6}"/>
              </a:ext>
            </a:extLst>
          </p:cNvPr>
          <p:cNvSpPr/>
          <p:nvPr/>
        </p:nvSpPr>
        <p:spPr>
          <a:xfrm>
            <a:off x="5292080" y="1555976"/>
            <a:ext cx="309634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nl-NL" sz="1600" dirty="0">
                <a:solidFill>
                  <a:prstClr val="black"/>
                </a:solidFill>
              </a:rPr>
              <a:t>Locatie </a:t>
            </a:r>
          </a:p>
          <a:p>
            <a:pPr lvl="0"/>
            <a:r>
              <a:rPr lang="nl-NL" sz="1600" dirty="0" err="1">
                <a:solidFill>
                  <a:prstClr val="black"/>
                </a:solidFill>
              </a:rPr>
              <a:t>steroïd</a:t>
            </a:r>
            <a:r>
              <a:rPr lang="nl-NL" sz="1600" dirty="0">
                <a:solidFill>
                  <a:prstClr val="black"/>
                </a:solidFill>
              </a:rPr>
              <a:t>-receptoren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35B0E85E-BC7C-C8FD-5777-CCFA31FDD546}"/>
              </a:ext>
            </a:extLst>
          </p:cNvPr>
          <p:cNvSpPr/>
          <p:nvPr/>
        </p:nvSpPr>
        <p:spPr>
          <a:xfrm>
            <a:off x="2843809" y="1561730"/>
            <a:ext cx="1912786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nl-NL" sz="1600" dirty="0">
                <a:solidFill>
                  <a:prstClr val="black"/>
                </a:solidFill>
              </a:rPr>
              <a:t>Locatie cholinerge-receptoren</a:t>
            </a:r>
          </a:p>
        </p:txBody>
      </p:sp>
    </p:spTree>
    <p:extLst>
      <p:ext uri="{BB962C8B-B14F-4D97-AF65-F5344CB8AC3E}">
        <p14:creationId xmlns:p14="http://schemas.microsoft.com/office/powerpoint/2010/main" val="126805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Deeltjesgrootte en inhaleren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95536" y="1275606"/>
            <a:ext cx="4391068" cy="3456384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Deeltjes tussen 1 en 5 </a:t>
            </a:r>
            <a:r>
              <a:rPr lang="el-GR" dirty="0"/>
              <a:t>μ</a:t>
            </a:r>
            <a:r>
              <a:rPr lang="nl-NL" dirty="0"/>
              <a:t>m hebben de grootste kans om effectief neer te slaan in de luchtwegen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Bij kleinere inhalatiedeeltjes wordt het belangrijker om de adem na inhalatie minimaal </a:t>
            </a:r>
          </a:p>
          <a:p>
            <a:r>
              <a:rPr lang="nl-NL" dirty="0"/>
              <a:t>     5-10 sec. vast te houden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17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4FD1C4-0024-C0A2-84E1-A4D322C2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276" y="1275606"/>
            <a:ext cx="4288228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22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B1768-DF08-A2F5-2336-899ABACED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E3292-10D7-6DB9-B08A-F513F69C73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Wat gebeurt er bij inhaleren?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53E073-C4FE-BAB4-BFC5-6C13581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18</a:t>
            </a:fld>
            <a:endParaRPr lang="nl-NL"/>
          </a:p>
        </p:txBody>
      </p:sp>
      <p:pic>
        <p:nvPicPr>
          <p:cNvPr id="5" name="Video particole deposition aangepast V3">
            <a:hlinkClick r:id="" action="ppaction://media"/>
            <a:extLst>
              <a:ext uri="{FF2B5EF4-FFF2-40B4-BE49-F238E27FC236}">
                <a16:creationId xmlns:a16="http://schemas.microsoft.com/office/drawing/2014/main" id="{EB48575E-ACC4-1DD5-EEEF-04C2EBA56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1203598"/>
            <a:ext cx="3528392" cy="34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51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3160-2858-AD6A-39ED-71C56ACBC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BA4B2-9A6C-44EB-2388-5CE75B914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"/>
            <a:ext cx="7772400" cy="682708"/>
          </a:xfrm>
        </p:spPr>
        <p:txBody>
          <a:bodyPr/>
          <a:lstStyle/>
          <a:p>
            <a:r>
              <a:rPr lang="nl-NL" b="1" dirty="0"/>
              <a:t>Protocol poederinhalator (DPI)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E879C45-09A2-23AF-2C52-9B2D22CA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3B747125-E281-4E1A-3E04-82262A8B227C}"/>
              </a:ext>
            </a:extLst>
          </p:cNvPr>
          <p:cNvSpPr/>
          <p:nvPr/>
        </p:nvSpPr>
        <p:spPr>
          <a:xfrm>
            <a:off x="3396038" y="844497"/>
            <a:ext cx="2544114" cy="57512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Gebruiksklaar maken</a:t>
            </a:r>
          </a:p>
        </p:txBody>
      </p:sp>
      <p:sp>
        <p:nvSpPr>
          <p:cNvPr id="6" name="Stroomdiagram: Alternatief proces 5">
            <a:extLst>
              <a:ext uri="{FF2B5EF4-FFF2-40B4-BE49-F238E27FC236}">
                <a16:creationId xmlns:a16="http://schemas.microsoft.com/office/drawing/2014/main" id="{8F85EDD6-D98E-A1B6-C04F-D37A03860ADA}"/>
              </a:ext>
            </a:extLst>
          </p:cNvPr>
          <p:cNvSpPr/>
          <p:nvPr/>
        </p:nvSpPr>
        <p:spPr>
          <a:xfrm>
            <a:off x="3396038" y="1757497"/>
            <a:ext cx="2544114" cy="53153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1EF6FFC8-4297-E071-E5BD-4B8741739299}"/>
              </a:ext>
            </a:extLst>
          </p:cNvPr>
          <p:cNvSpPr/>
          <p:nvPr/>
        </p:nvSpPr>
        <p:spPr>
          <a:xfrm>
            <a:off x="3422660" y="2647674"/>
            <a:ext cx="2517491" cy="53153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8067441F-7FDC-BC1B-C908-43DF06112589}"/>
              </a:ext>
            </a:extLst>
          </p:cNvPr>
          <p:cNvSpPr/>
          <p:nvPr/>
        </p:nvSpPr>
        <p:spPr>
          <a:xfrm>
            <a:off x="2003546" y="3507855"/>
            <a:ext cx="5184576" cy="57512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Soms rustig of juist krachtig inhaleren</a:t>
            </a:r>
          </a:p>
          <a:p>
            <a:pPr algn="ctr"/>
            <a:r>
              <a:rPr lang="nl-NL" i="1" dirty="0"/>
              <a:t>(afhankelijk van de inhalatorweerstand)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F25DDB77-2381-B9AA-605B-4ACA678EA697}"/>
              </a:ext>
            </a:extLst>
          </p:cNvPr>
          <p:cNvSpPr/>
          <p:nvPr/>
        </p:nvSpPr>
        <p:spPr>
          <a:xfrm>
            <a:off x="3422660" y="4299004"/>
            <a:ext cx="2661507" cy="575126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Adem 10 tellen vasthouden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CC2AFE21-E859-9CC5-9BF4-EF2C7C20ED9F}"/>
              </a:ext>
            </a:extLst>
          </p:cNvPr>
          <p:cNvSpPr/>
          <p:nvPr/>
        </p:nvSpPr>
        <p:spPr>
          <a:xfrm>
            <a:off x="4427984" y="1419622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BFE7552E-662F-703C-3686-DE9DFCDE32B1}"/>
              </a:ext>
            </a:extLst>
          </p:cNvPr>
          <p:cNvSpPr/>
          <p:nvPr/>
        </p:nvSpPr>
        <p:spPr>
          <a:xfrm>
            <a:off x="4465381" y="2309799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35C12FD3-142B-CB7F-A12A-BEC017468995}"/>
              </a:ext>
            </a:extLst>
          </p:cNvPr>
          <p:cNvSpPr/>
          <p:nvPr/>
        </p:nvSpPr>
        <p:spPr>
          <a:xfrm>
            <a:off x="4465381" y="3163563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496ADB65-FB54-F1F7-AC3A-9D5E148F120F}"/>
              </a:ext>
            </a:extLst>
          </p:cNvPr>
          <p:cNvSpPr/>
          <p:nvPr/>
        </p:nvSpPr>
        <p:spPr>
          <a:xfrm>
            <a:off x="4465381" y="4038772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A0AE63C9-4808-45EF-0F4A-DCE587F64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36" y="3177711"/>
            <a:ext cx="2217612" cy="102878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50F41727-5935-56D6-FE62-D4F342A62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98" y="1446594"/>
            <a:ext cx="2194750" cy="10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6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996493"/>
              </p:ext>
            </p:extLst>
          </p:nvPr>
        </p:nvGraphicFramePr>
        <p:xfrm>
          <a:off x="619125" y="1200150"/>
          <a:ext cx="7905750" cy="336292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27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21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(potentiële) belangenverstrengeling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Giorgio </a:t>
                      </a:r>
                      <a:r>
                        <a:rPr lang="nl-NL" sz="2000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Cisci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Rita Bijma </a:t>
                      </a: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Geen 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8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Voor bijeenkomst mogelijk relevante relaties met bedrijven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Geen</a:t>
                      </a:r>
                    </a:p>
                  </a:txBody>
                  <a:tcPr marL="60563" marR="6056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892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000" dirty="0">
                          <a:effectLst/>
                        </a:rPr>
                        <a:t>Sponsoring of onderzoeksgeld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000" dirty="0">
                          <a:effectLst/>
                        </a:rPr>
                        <a:t>Honorarium of andere (financiële) vergoeding</a:t>
                      </a:r>
                      <a:endParaRPr lang="nl-NL" sz="2000" baseline="0" dirty="0">
                        <a:effectLst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000" dirty="0">
                          <a:effectLst/>
                        </a:rPr>
                        <a:t>Aandeelhouder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nl-NL" sz="2000" dirty="0">
                          <a:effectLst/>
                        </a:rPr>
                        <a:t>Andere relatie, namelijk …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sym typeface="Symbol"/>
                        </a:rPr>
                        <a:t> Geen </a:t>
                      </a:r>
                      <a:endParaRPr lang="nl-NL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sym typeface="Symbol"/>
                        </a:rPr>
                        <a:t></a:t>
                      </a:r>
                      <a:endParaRPr lang="nl-NL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sym typeface="Symbol"/>
                        </a:rPr>
                        <a:t></a:t>
                      </a:r>
                      <a:endParaRPr lang="nl-NL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nl-NL" sz="2000" dirty="0">
                          <a:effectLst/>
                          <a:sym typeface="Symbol"/>
                        </a:rPr>
                        <a:t></a:t>
                      </a:r>
                      <a:endParaRPr lang="nl-NL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63" marR="6056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4900" b="1" dirty="0" err="1">
                <a:solidFill>
                  <a:srgbClr val="6B2473"/>
                </a:solidFill>
                <a:ea typeface="+mn-ea"/>
                <a:cs typeface="+mn-cs"/>
              </a:rPr>
              <a:t>Disclosure</a:t>
            </a:r>
            <a:r>
              <a:rPr lang="nl-NL" sz="4900" b="1" dirty="0">
                <a:solidFill>
                  <a:srgbClr val="6B2473"/>
                </a:solidFill>
                <a:ea typeface="+mn-ea"/>
                <a:cs typeface="+mn-cs"/>
              </a:rPr>
              <a:t> belangen spreker</a:t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8911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6B7B4-6117-6217-E71A-96A9BCA4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81DCB-F49E-E38C-ABE2-C54F2660B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99855"/>
            <a:ext cx="8568952" cy="685494"/>
          </a:xfrm>
        </p:spPr>
        <p:txBody>
          <a:bodyPr/>
          <a:lstStyle/>
          <a:p>
            <a:r>
              <a:rPr lang="nl-NL" b="1" dirty="0"/>
              <a:t>Dosisaerosol met voorzetkamer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246CFA-5E17-FEDB-1CEF-4FEBDA92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427D290D-7DF1-D91D-4E98-7C47E7726ED0}"/>
              </a:ext>
            </a:extLst>
          </p:cNvPr>
          <p:cNvSpPr/>
          <p:nvPr/>
        </p:nvSpPr>
        <p:spPr>
          <a:xfrm>
            <a:off x="611560" y="1774167"/>
            <a:ext cx="2304256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510FF7AF-4173-3E08-CADA-6B430E2E9239}"/>
              </a:ext>
            </a:extLst>
          </p:cNvPr>
          <p:cNvSpPr/>
          <p:nvPr/>
        </p:nvSpPr>
        <p:spPr>
          <a:xfrm>
            <a:off x="611560" y="2495828"/>
            <a:ext cx="2304256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6B8BFCE0-A95B-A90D-6EA6-C0B600066B44}"/>
              </a:ext>
            </a:extLst>
          </p:cNvPr>
          <p:cNvSpPr/>
          <p:nvPr/>
        </p:nvSpPr>
        <p:spPr>
          <a:xfrm>
            <a:off x="611560" y="3218445"/>
            <a:ext cx="2376264" cy="685494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Dosis in voorzetkamer brengen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0BFB7A41-D893-0A91-DC07-BE861AF1E1D7}"/>
              </a:ext>
            </a:extLst>
          </p:cNvPr>
          <p:cNvSpPr/>
          <p:nvPr/>
        </p:nvSpPr>
        <p:spPr>
          <a:xfrm>
            <a:off x="611560" y="4083917"/>
            <a:ext cx="2376264" cy="1059583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5 maal rustig in- en uitademen door de voorzetkamer</a:t>
            </a:r>
          </a:p>
          <a:p>
            <a:pPr algn="ctr"/>
            <a:r>
              <a:rPr lang="nl-NL" dirty="0"/>
              <a:t>(kinderen 10 maal)</a:t>
            </a:r>
          </a:p>
        </p:txBody>
      </p:sp>
      <p:sp>
        <p:nvSpPr>
          <p:cNvPr id="10" name="Stroomdiagram: Alternatief proces 9">
            <a:extLst>
              <a:ext uri="{FF2B5EF4-FFF2-40B4-BE49-F238E27FC236}">
                <a16:creationId xmlns:a16="http://schemas.microsoft.com/office/drawing/2014/main" id="{DF4660AE-F729-F4BB-1FA2-356C1DBA8CEC}"/>
              </a:ext>
            </a:extLst>
          </p:cNvPr>
          <p:cNvSpPr/>
          <p:nvPr/>
        </p:nvSpPr>
        <p:spPr>
          <a:xfrm>
            <a:off x="611560" y="1048154"/>
            <a:ext cx="2304256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Gebruiksklaar maken  </a:t>
            </a:r>
          </a:p>
        </p:txBody>
      </p:sp>
      <p:sp>
        <p:nvSpPr>
          <p:cNvPr id="11" name="Stroomdiagram: Alternatief proces 10">
            <a:extLst>
              <a:ext uri="{FF2B5EF4-FFF2-40B4-BE49-F238E27FC236}">
                <a16:creationId xmlns:a16="http://schemas.microsoft.com/office/drawing/2014/main" id="{BE43A3C7-6C3E-A673-9AC7-444C8D0A3AD9}"/>
              </a:ext>
            </a:extLst>
          </p:cNvPr>
          <p:cNvSpPr/>
          <p:nvPr/>
        </p:nvSpPr>
        <p:spPr>
          <a:xfrm>
            <a:off x="4680012" y="1040493"/>
            <a:ext cx="2556284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Gebruiksklaar maken</a:t>
            </a:r>
          </a:p>
        </p:txBody>
      </p:sp>
      <p:sp>
        <p:nvSpPr>
          <p:cNvPr id="12" name="Stroomdiagram: Alternatief proces 11">
            <a:extLst>
              <a:ext uri="{FF2B5EF4-FFF2-40B4-BE49-F238E27FC236}">
                <a16:creationId xmlns:a16="http://schemas.microsoft.com/office/drawing/2014/main" id="{F080516F-6669-E2FF-6FFA-EAF3A0BB3F8F}"/>
              </a:ext>
            </a:extLst>
          </p:cNvPr>
          <p:cNvSpPr/>
          <p:nvPr/>
        </p:nvSpPr>
        <p:spPr>
          <a:xfrm>
            <a:off x="4680012" y="1757791"/>
            <a:ext cx="2556284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Juiste houding</a:t>
            </a:r>
          </a:p>
        </p:txBody>
      </p:sp>
      <p:sp>
        <p:nvSpPr>
          <p:cNvPr id="13" name="Stroomdiagram: Alternatief proces 12">
            <a:extLst>
              <a:ext uri="{FF2B5EF4-FFF2-40B4-BE49-F238E27FC236}">
                <a16:creationId xmlns:a16="http://schemas.microsoft.com/office/drawing/2014/main" id="{EE73AA67-0CA2-5A80-2C50-6D4CEDFE711A}"/>
              </a:ext>
            </a:extLst>
          </p:cNvPr>
          <p:cNvSpPr/>
          <p:nvPr/>
        </p:nvSpPr>
        <p:spPr>
          <a:xfrm>
            <a:off x="4680012" y="2495828"/>
            <a:ext cx="2556284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Maximaal uitademen</a:t>
            </a:r>
          </a:p>
        </p:txBody>
      </p:sp>
      <p:sp>
        <p:nvSpPr>
          <p:cNvPr id="14" name="Stroomdiagram: Alternatief proces 13">
            <a:extLst>
              <a:ext uri="{FF2B5EF4-FFF2-40B4-BE49-F238E27FC236}">
                <a16:creationId xmlns:a16="http://schemas.microsoft.com/office/drawing/2014/main" id="{7DE32E54-60D3-178E-7927-FDE65C2A565D}"/>
              </a:ext>
            </a:extLst>
          </p:cNvPr>
          <p:cNvSpPr/>
          <p:nvPr/>
        </p:nvSpPr>
        <p:spPr>
          <a:xfrm>
            <a:off x="4680012" y="3159512"/>
            <a:ext cx="2556284" cy="564365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Dosis in voorzetkamer brengen</a:t>
            </a:r>
          </a:p>
        </p:txBody>
      </p:sp>
      <p:sp>
        <p:nvSpPr>
          <p:cNvPr id="15" name="Stroomdiagram: Alternatief proces 14">
            <a:extLst>
              <a:ext uri="{FF2B5EF4-FFF2-40B4-BE49-F238E27FC236}">
                <a16:creationId xmlns:a16="http://schemas.microsoft.com/office/drawing/2014/main" id="{0B257FE0-EC4B-16C8-7579-7AAFC16885E9}"/>
              </a:ext>
            </a:extLst>
          </p:cNvPr>
          <p:cNvSpPr/>
          <p:nvPr/>
        </p:nvSpPr>
        <p:spPr>
          <a:xfrm>
            <a:off x="4680320" y="3964297"/>
            <a:ext cx="2555976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Rustig inademen in </a:t>
            </a:r>
          </a:p>
          <a:p>
            <a:pPr algn="ctr"/>
            <a:r>
              <a:rPr lang="nl-NL" dirty="0"/>
              <a:t>1 teug </a:t>
            </a:r>
          </a:p>
        </p:txBody>
      </p:sp>
      <p:sp>
        <p:nvSpPr>
          <p:cNvPr id="16" name="Stroomdiagram: Alternatief proces 15">
            <a:extLst>
              <a:ext uri="{FF2B5EF4-FFF2-40B4-BE49-F238E27FC236}">
                <a16:creationId xmlns:a16="http://schemas.microsoft.com/office/drawing/2014/main" id="{35C3D610-E7D7-940D-CB6C-B97BAF745CC1}"/>
              </a:ext>
            </a:extLst>
          </p:cNvPr>
          <p:cNvSpPr/>
          <p:nvPr/>
        </p:nvSpPr>
        <p:spPr>
          <a:xfrm>
            <a:off x="4712976" y="4635586"/>
            <a:ext cx="2555976" cy="46747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Adem 10 tellen vasthouden</a:t>
            </a:r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46341795-9CAA-7F50-4564-F3220FA3AC3E}"/>
              </a:ext>
            </a:extLst>
          </p:cNvPr>
          <p:cNvSpPr/>
          <p:nvPr/>
        </p:nvSpPr>
        <p:spPr>
          <a:xfrm>
            <a:off x="1619672" y="1500613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B62B29B7-C606-2987-990D-2AF22E5BC0A6}"/>
              </a:ext>
            </a:extLst>
          </p:cNvPr>
          <p:cNvSpPr/>
          <p:nvPr/>
        </p:nvSpPr>
        <p:spPr>
          <a:xfrm>
            <a:off x="1655676" y="2198098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94D1F108-5A7C-AC21-25E4-CCC672A10428}"/>
              </a:ext>
            </a:extLst>
          </p:cNvPr>
          <p:cNvSpPr/>
          <p:nvPr/>
        </p:nvSpPr>
        <p:spPr>
          <a:xfrm>
            <a:off x="1655676" y="2921935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C0E18847-5DCC-C5F0-6305-A581C236F794}"/>
              </a:ext>
            </a:extLst>
          </p:cNvPr>
          <p:cNvSpPr/>
          <p:nvPr/>
        </p:nvSpPr>
        <p:spPr>
          <a:xfrm>
            <a:off x="1654813" y="3903939"/>
            <a:ext cx="288032" cy="205104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: omlaag 20">
            <a:extLst>
              <a:ext uri="{FF2B5EF4-FFF2-40B4-BE49-F238E27FC236}">
                <a16:creationId xmlns:a16="http://schemas.microsoft.com/office/drawing/2014/main" id="{48E1F91B-6C16-2CBC-9D5E-36BAD76F223C}"/>
              </a:ext>
            </a:extLst>
          </p:cNvPr>
          <p:cNvSpPr/>
          <p:nvPr/>
        </p:nvSpPr>
        <p:spPr>
          <a:xfrm>
            <a:off x="5846948" y="1507965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: omlaag 21">
            <a:extLst>
              <a:ext uri="{FF2B5EF4-FFF2-40B4-BE49-F238E27FC236}">
                <a16:creationId xmlns:a16="http://schemas.microsoft.com/office/drawing/2014/main" id="{861069DD-4F50-AE9C-B768-7350C3D39F1C}"/>
              </a:ext>
            </a:extLst>
          </p:cNvPr>
          <p:cNvSpPr/>
          <p:nvPr/>
        </p:nvSpPr>
        <p:spPr>
          <a:xfrm>
            <a:off x="5846948" y="2198098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Pijl: omlaag 22">
            <a:extLst>
              <a:ext uri="{FF2B5EF4-FFF2-40B4-BE49-F238E27FC236}">
                <a16:creationId xmlns:a16="http://schemas.microsoft.com/office/drawing/2014/main" id="{AB448F26-A17B-E8EA-AE8A-57EF907DA634}"/>
              </a:ext>
            </a:extLst>
          </p:cNvPr>
          <p:cNvSpPr/>
          <p:nvPr/>
        </p:nvSpPr>
        <p:spPr>
          <a:xfrm>
            <a:off x="5846948" y="2881199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Pijl: omlaag 23">
            <a:extLst>
              <a:ext uri="{FF2B5EF4-FFF2-40B4-BE49-F238E27FC236}">
                <a16:creationId xmlns:a16="http://schemas.microsoft.com/office/drawing/2014/main" id="{530B7C94-0A64-173B-BA33-519DB9BC248C}"/>
              </a:ext>
            </a:extLst>
          </p:cNvPr>
          <p:cNvSpPr/>
          <p:nvPr/>
        </p:nvSpPr>
        <p:spPr>
          <a:xfrm>
            <a:off x="5846948" y="3723877"/>
            <a:ext cx="288032" cy="337875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Pijl: omlaag 24">
            <a:extLst>
              <a:ext uri="{FF2B5EF4-FFF2-40B4-BE49-F238E27FC236}">
                <a16:creationId xmlns:a16="http://schemas.microsoft.com/office/drawing/2014/main" id="{01485510-777F-4ECE-EA47-1610D9C0BAC2}"/>
              </a:ext>
            </a:extLst>
          </p:cNvPr>
          <p:cNvSpPr/>
          <p:nvPr/>
        </p:nvSpPr>
        <p:spPr>
          <a:xfrm>
            <a:off x="5862111" y="4419856"/>
            <a:ext cx="288032" cy="252333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36A24D1-9BCD-D0CA-52FE-D029C1F8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210" y="3047016"/>
            <a:ext cx="1310754" cy="7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77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36125-AC41-1AFE-2AB3-15CA25C12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F7A0A-990E-B0A9-419C-6E84330ACB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Longdepositie</a:t>
            </a:r>
            <a:r>
              <a:rPr lang="nl-NL" dirty="0"/>
              <a:t> </a:t>
            </a:r>
            <a:r>
              <a:rPr lang="nl-NL" sz="2800" dirty="0"/>
              <a:t>met en zonder voorzetkamer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61493A-69D1-FB0C-B7CD-EB2AF31B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AAD7E3-BFF1-D774-7A08-395818C1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203599"/>
            <a:ext cx="7560840" cy="259228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085252E-214B-939A-90B5-C6F7CF9DDA32}"/>
              </a:ext>
            </a:extLst>
          </p:cNvPr>
          <p:cNvSpPr txBox="1"/>
          <p:nvPr/>
        </p:nvSpPr>
        <p:spPr>
          <a:xfrm>
            <a:off x="611560" y="4011910"/>
            <a:ext cx="4299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rgbClr val="E5007E"/>
                </a:solidFill>
              </a:rPr>
              <a:t>Aerosol altijd met voorzetkamer inhaleren!</a:t>
            </a:r>
          </a:p>
          <a:p>
            <a:r>
              <a:rPr lang="nl-NL" dirty="0"/>
              <a:t>Uitzonderingen: autohaler en </a:t>
            </a:r>
            <a:r>
              <a:rPr lang="nl-NL" dirty="0" err="1"/>
              <a:t>redihaler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91686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CD6B7-315B-1F2F-64F0-A2B8052C3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5600C-3873-2EC2-96AF-34F161898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45595"/>
            <a:ext cx="8568952" cy="662541"/>
          </a:xfrm>
        </p:spPr>
        <p:txBody>
          <a:bodyPr/>
          <a:lstStyle/>
          <a:p>
            <a:r>
              <a:rPr lang="nl-NL" b="1" dirty="0"/>
              <a:t>Protocol Soft-mist inhaler 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92072A-4A05-955F-61D8-5E9353691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Stroomdiagram: Alternatief proces 4">
            <a:extLst>
              <a:ext uri="{FF2B5EF4-FFF2-40B4-BE49-F238E27FC236}">
                <a16:creationId xmlns:a16="http://schemas.microsoft.com/office/drawing/2014/main" id="{641FC4AB-9784-550E-F9EF-ADAB1B5533AA}"/>
              </a:ext>
            </a:extLst>
          </p:cNvPr>
          <p:cNvSpPr/>
          <p:nvPr/>
        </p:nvSpPr>
        <p:spPr>
          <a:xfrm>
            <a:off x="2483767" y="1055014"/>
            <a:ext cx="2952327" cy="612648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Gebruiksklaar maken</a:t>
            </a:r>
          </a:p>
        </p:txBody>
      </p:sp>
      <p:sp>
        <p:nvSpPr>
          <p:cNvPr id="6" name="Stroomdiagram: Alternatief proces 5">
            <a:extLst>
              <a:ext uri="{FF2B5EF4-FFF2-40B4-BE49-F238E27FC236}">
                <a16:creationId xmlns:a16="http://schemas.microsoft.com/office/drawing/2014/main" id="{9287911D-4CEF-E53C-2A47-65CA911DD573}"/>
              </a:ext>
            </a:extLst>
          </p:cNvPr>
          <p:cNvSpPr/>
          <p:nvPr/>
        </p:nvSpPr>
        <p:spPr>
          <a:xfrm>
            <a:off x="2483768" y="1851670"/>
            <a:ext cx="2952327" cy="612649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Juiste houding</a:t>
            </a:r>
          </a:p>
        </p:txBody>
      </p:sp>
      <p:sp>
        <p:nvSpPr>
          <p:cNvPr id="7" name="Stroomdiagram: Alternatief proces 6">
            <a:extLst>
              <a:ext uri="{FF2B5EF4-FFF2-40B4-BE49-F238E27FC236}">
                <a16:creationId xmlns:a16="http://schemas.microsoft.com/office/drawing/2014/main" id="{D9CEA4A3-083F-11F7-1ABC-9CBA554DD2E6}"/>
              </a:ext>
            </a:extLst>
          </p:cNvPr>
          <p:cNvSpPr/>
          <p:nvPr/>
        </p:nvSpPr>
        <p:spPr>
          <a:xfrm>
            <a:off x="2483768" y="2679181"/>
            <a:ext cx="2952327" cy="540641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Maximaal uitademen</a:t>
            </a:r>
          </a:p>
        </p:txBody>
      </p:sp>
      <p:sp>
        <p:nvSpPr>
          <p:cNvPr id="8" name="Stroomdiagram: Alternatief proces 7">
            <a:extLst>
              <a:ext uri="{FF2B5EF4-FFF2-40B4-BE49-F238E27FC236}">
                <a16:creationId xmlns:a16="http://schemas.microsoft.com/office/drawing/2014/main" id="{56115EAC-C6F6-6599-1C96-FB934F41F207}"/>
              </a:ext>
            </a:extLst>
          </p:cNvPr>
          <p:cNvSpPr/>
          <p:nvPr/>
        </p:nvSpPr>
        <p:spPr>
          <a:xfrm>
            <a:off x="2483768" y="3434684"/>
            <a:ext cx="2952328" cy="540641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Rustig en diep inademen</a:t>
            </a:r>
          </a:p>
        </p:txBody>
      </p:sp>
      <p:sp>
        <p:nvSpPr>
          <p:cNvPr id="9" name="Stroomdiagram: Alternatief proces 8">
            <a:extLst>
              <a:ext uri="{FF2B5EF4-FFF2-40B4-BE49-F238E27FC236}">
                <a16:creationId xmlns:a16="http://schemas.microsoft.com/office/drawing/2014/main" id="{B29F71E5-4443-2B80-7B18-9823B37EB1AF}"/>
              </a:ext>
            </a:extLst>
          </p:cNvPr>
          <p:cNvSpPr/>
          <p:nvPr/>
        </p:nvSpPr>
        <p:spPr>
          <a:xfrm>
            <a:off x="2483768" y="4213463"/>
            <a:ext cx="2952328" cy="662542"/>
          </a:xfrm>
          <a:prstGeom prst="flowChartAlternateProcess">
            <a:avLst/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Adem 10 tellen vast houden</a:t>
            </a:r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8F783E4D-B00C-41A0-842D-FE35E666A9F8}"/>
              </a:ext>
            </a:extLst>
          </p:cNvPr>
          <p:cNvSpPr/>
          <p:nvPr/>
        </p:nvSpPr>
        <p:spPr>
          <a:xfrm>
            <a:off x="3851920" y="1654762"/>
            <a:ext cx="288032" cy="263938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omlaag 10">
            <a:extLst>
              <a:ext uri="{FF2B5EF4-FFF2-40B4-BE49-F238E27FC236}">
                <a16:creationId xmlns:a16="http://schemas.microsoft.com/office/drawing/2014/main" id="{0FCC7D3F-8B16-D027-1AC9-B7D0837CA70D}"/>
              </a:ext>
            </a:extLst>
          </p:cNvPr>
          <p:cNvSpPr/>
          <p:nvPr/>
        </p:nvSpPr>
        <p:spPr>
          <a:xfrm>
            <a:off x="3815914" y="2391175"/>
            <a:ext cx="288032" cy="288006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1859E589-0F3C-7C27-C60A-BD95EA361B2F}"/>
              </a:ext>
            </a:extLst>
          </p:cNvPr>
          <p:cNvSpPr/>
          <p:nvPr/>
        </p:nvSpPr>
        <p:spPr>
          <a:xfrm>
            <a:off x="3817637" y="3203278"/>
            <a:ext cx="288032" cy="288007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7C4A1AD0-71FC-37EA-3923-8022BDD2A4C1}"/>
              </a:ext>
            </a:extLst>
          </p:cNvPr>
          <p:cNvSpPr/>
          <p:nvPr/>
        </p:nvSpPr>
        <p:spPr>
          <a:xfrm>
            <a:off x="3815914" y="3951725"/>
            <a:ext cx="288032" cy="288006"/>
          </a:xfrm>
          <a:prstGeom prst="downArrow">
            <a:avLst>
              <a:gd name="adj1" fmla="val 50000"/>
              <a:gd name="adj2" fmla="val 47746"/>
            </a:avLst>
          </a:prstGeom>
          <a:solidFill>
            <a:srgbClr val="E5007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B196D2A-6B9F-6000-A8B7-4AB94506B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094" y="3023930"/>
            <a:ext cx="1882303" cy="1204064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4D86E09-D1C4-67F1-A4B0-67F991F55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026" y="993612"/>
            <a:ext cx="2080440" cy="95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0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0D8C-228E-27AF-BA56-947AD1FD4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F4E612-5CB7-ECA7-34CE-B58FFDE133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748464" cy="720080"/>
          </a:xfrm>
        </p:spPr>
        <p:txBody>
          <a:bodyPr/>
          <a:lstStyle/>
          <a:p>
            <a:r>
              <a:rPr lang="nl-NL" b="1" dirty="0"/>
              <a:t>Voorschrijfadvies inhalatoren</a:t>
            </a:r>
            <a:r>
              <a:rPr lang="nl-NL" sz="2000" b="1" dirty="0"/>
              <a:t> bij kinderen</a:t>
            </a: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B76ADF-3F97-7E9F-AC16-9A18DA4766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059582"/>
            <a:ext cx="8568952" cy="3672408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De NHG-Standaard Astma bij kinderen (2022) adviseert de volgende toedieningsvormen bij kinderen: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• 0 – 1 jaar:  dosisaerosol met voorzetkamer plus babymasker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• 1 - 4 jaar:   dosisaerosol met voorzetkamer plus kindermasker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• 4 - 7 jaar:   dosisaerosol met voorzetkamer plus mondstuk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• 7 - 12 jaar: dosisaerosol adem gestuurd</a:t>
            </a:r>
            <a:endParaRPr lang="nl-NL" sz="1800" dirty="0">
              <a:solidFill>
                <a:schemeClr val="tx1"/>
              </a:solidFill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                      dosisaerosol met voorzetkamer plus mondstuk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</a:t>
            </a: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 poederinhalator (mits voldoende inhalatiekracht en oog-handcoördinatie)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• 12 jaar en ouder: poederinhalator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            </a:t>
            </a: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dosisaerosol adem gestuurd </a:t>
            </a:r>
          </a:p>
          <a:p>
            <a:pPr lvl="0">
              <a:buSzPts val="1000"/>
              <a:tabLst>
                <a:tab pos="457200" algn="l"/>
              </a:tabLst>
            </a:pPr>
            <a:r>
              <a:rPr lang="nl-NL" sz="1800" dirty="0">
                <a:solidFill>
                  <a:schemeClr val="tx1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                                   </a:t>
            </a:r>
            <a:r>
              <a:rPr lang="nl-NL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dosisaerosol met voorzetkamer plus mondstuk</a:t>
            </a:r>
            <a:endParaRPr lang="nl-NL" sz="1800" dirty="0">
              <a:solidFill>
                <a:schemeClr val="tx1"/>
              </a:solidFill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5ED222D-7397-2CA5-2009-3D8E513EE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23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A7EAE8-9050-76D7-A326-741544481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567" y="1779662"/>
            <a:ext cx="2225233" cy="14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6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F20E1-5834-B983-0290-D06DD8AE2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F2AED5-4F98-C5DD-F2EC-D4192F02F3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568952" cy="720080"/>
          </a:xfrm>
        </p:spPr>
        <p:txBody>
          <a:bodyPr/>
          <a:lstStyle/>
          <a:p>
            <a:r>
              <a:rPr lang="nl-NL" b="1" dirty="0"/>
              <a:t>Verstrekking inhalatiemedicatie </a:t>
            </a:r>
            <a:r>
              <a:rPr lang="nl-NL" sz="2000" b="1" dirty="0"/>
              <a:t>’20-’24</a:t>
            </a: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FB18F03-41DC-667B-F35E-A98AC13C89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347613"/>
            <a:ext cx="8496944" cy="3528391"/>
          </a:xfrm>
          <a:ln>
            <a:solidFill>
              <a:srgbClr val="6B2473"/>
            </a:solidFill>
          </a:ln>
        </p:spPr>
        <p:txBody>
          <a:bodyPr>
            <a:normAutofit fontScale="92500"/>
          </a:bodyPr>
          <a:lstStyle/>
          <a:p>
            <a:r>
              <a:rPr lang="nl-NL" b="1" dirty="0"/>
              <a:t>In 2024</a:t>
            </a:r>
            <a:r>
              <a:rPr lang="nl-NL" dirty="0"/>
              <a:t>:</a:t>
            </a:r>
          </a:p>
          <a:p>
            <a:r>
              <a:rPr lang="nl-NL" dirty="0"/>
              <a:t>•     Is 6.3 miljoen keer inhalatiemedicatie verstrekt </a:t>
            </a:r>
          </a:p>
          <a:p>
            <a:r>
              <a:rPr lang="nl-NL" dirty="0"/>
              <a:t>       voor astma of COPD behandeling (</a:t>
            </a:r>
            <a:r>
              <a:rPr lang="nl-NL" sz="1600" dirty="0"/>
              <a:t>3% meer dan in 2023</a:t>
            </a:r>
            <a:r>
              <a:rPr lang="nl-NL" dirty="0"/>
              <a:t>)</a:t>
            </a:r>
          </a:p>
          <a:p>
            <a:r>
              <a:rPr lang="nl-NL" dirty="0"/>
              <a:t>•     Grootste stijging bij langwerkend </a:t>
            </a:r>
            <a:r>
              <a:rPr lang="nl-NL" dirty="0" err="1"/>
              <a:t>beta</a:t>
            </a:r>
            <a:r>
              <a:rPr lang="nl-NL" dirty="0"/>
              <a:t>-agonisten (LABA) (+7.3%)</a:t>
            </a:r>
          </a:p>
          <a:p>
            <a:r>
              <a:rPr lang="nl-NL" dirty="0"/>
              <a:t>•     Gevolgd door inhalatiecorticosteroïden (ICS) (+5.6%)</a:t>
            </a:r>
          </a:p>
          <a:p>
            <a:r>
              <a:rPr lang="nl-NL" dirty="0"/>
              <a:t>•     Stijging van combinatiepreparaten +8%</a:t>
            </a:r>
          </a:p>
          <a:p>
            <a:r>
              <a:rPr lang="nl-NL" dirty="0"/>
              <a:t>•     Toename triple therapieën 22%</a:t>
            </a:r>
          </a:p>
          <a:p>
            <a:endParaRPr lang="nl-NL" sz="1600" i="1" dirty="0"/>
          </a:p>
          <a:p>
            <a:r>
              <a:rPr lang="nl-NL" sz="1600" i="1" dirty="0"/>
              <a:t>Bron: </a:t>
            </a:r>
            <a:r>
              <a:rPr lang="nl-NL" sz="1600" i="1" dirty="0" err="1"/>
              <a:t>Pharmaceutisch</a:t>
            </a:r>
            <a:r>
              <a:rPr lang="nl-NL" sz="1600" i="1" dirty="0"/>
              <a:t> Weekblad, 30 januari 2025, Jaargang 160 nr. 5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9362E0D-B4B6-2DFE-BA15-FA492B90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556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FF9F-EFBF-A29A-A619-25CBD8D63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A3342-CEC2-F1AB-CE2D-80ACE18C0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568952" cy="720080"/>
          </a:xfrm>
        </p:spPr>
        <p:txBody>
          <a:bodyPr/>
          <a:lstStyle/>
          <a:p>
            <a:r>
              <a:rPr lang="nl-NL" b="1" dirty="0"/>
              <a:t>Verstrekking werkzame stoffen </a:t>
            </a:r>
            <a:r>
              <a:rPr lang="nl-NL" sz="2000" b="1" dirty="0"/>
              <a:t>‘20-’24</a:t>
            </a: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8A84587-0C78-BD32-F505-226579C33E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5576" y="4530154"/>
            <a:ext cx="6480720" cy="273844"/>
          </a:xfrm>
        </p:spPr>
        <p:txBody>
          <a:bodyPr>
            <a:noAutofit/>
          </a:bodyPr>
          <a:lstStyle/>
          <a:p>
            <a:r>
              <a:rPr lang="nl-NL" sz="1400" i="1" dirty="0"/>
              <a:t>Bron: Stichting Farmaceutische Kengetallen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CACAFC-4322-0E2D-3A98-867E16B57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25</a:t>
            </a:fld>
            <a:endParaRPr lang="nl-NL"/>
          </a:p>
        </p:txBody>
      </p:sp>
      <p:pic>
        <p:nvPicPr>
          <p:cNvPr id="5" name="Afbeelding 4" descr="Astma">
            <a:extLst>
              <a:ext uri="{FF2B5EF4-FFF2-40B4-BE49-F238E27FC236}">
                <a16:creationId xmlns:a16="http://schemas.microsoft.com/office/drawing/2014/main" id="{32A09E3A-8217-74E6-F0BE-187C28AAD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7574"/>
            <a:ext cx="6696744" cy="34705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31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846B-B114-48D4-3408-3CFA8419E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2CAB-840F-703A-62DC-D80F57EF4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Voorschrijfbeleid in uw praktijk?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D0C7BB3-0E72-3273-FD1E-6FB7B9C677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150" y="1212938"/>
            <a:ext cx="8539338" cy="3528392"/>
          </a:xfrm>
          <a:ln>
            <a:solidFill>
              <a:srgbClr val="6B2473"/>
            </a:solidFill>
          </a:ln>
        </p:spPr>
        <p:txBody>
          <a:bodyPr/>
          <a:lstStyle/>
          <a:p>
            <a:r>
              <a:rPr lang="nl-NL" dirty="0"/>
              <a:t>Hoeveel patiënten gebruiken mono therapie salbutamol?</a:t>
            </a:r>
          </a:p>
          <a:p>
            <a:r>
              <a:rPr lang="nl-NL" dirty="0"/>
              <a:t>Bij welke ICPC-codes?</a:t>
            </a:r>
          </a:p>
          <a:p>
            <a:r>
              <a:rPr lang="nl-NL" dirty="0"/>
              <a:t>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8CB1C27-85D6-A27F-912F-DA112C16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26</a:t>
            </a:fld>
            <a:endParaRPr lang="nl-NL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7905EC56-741A-F384-4F1B-F54F38133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800851"/>
              </p:ext>
            </p:extLst>
          </p:nvPr>
        </p:nvGraphicFramePr>
        <p:xfrm>
          <a:off x="4211960" y="1707655"/>
          <a:ext cx="3096344" cy="3033675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2446249187"/>
                    </a:ext>
                  </a:extLst>
                </a:gridCol>
              </a:tblGrid>
              <a:tr h="297366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Gerelateerde ICPC-codes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0107561"/>
                  </a:ext>
                </a:extLst>
              </a:tr>
              <a:tr h="441623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R02 Dyspnoe/benauwdheid toegeschreven aan luchtwegen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1851147"/>
                  </a:ext>
                </a:extLst>
              </a:tr>
              <a:tr h="271903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R03 Piepende ademhaling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748300"/>
                  </a:ext>
                </a:extLst>
              </a:tr>
              <a:tr h="322817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R05 Hoesten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985513"/>
                  </a:ext>
                </a:extLst>
              </a:tr>
              <a:tr h="356267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R29.02 Prikkelbare luchtwegen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8814423"/>
                  </a:ext>
                </a:extLst>
              </a:tr>
              <a:tr h="356267">
                <a:tc>
                  <a:txBody>
                    <a:bodyPr/>
                    <a:lstStyle/>
                    <a:p>
                      <a:r>
                        <a:rPr lang="nl-NL" sz="1200">
                          <a:effectLst/>
                        </a:rPr>
                        <a:t>R78 Acute bronchitis/bronchiolitis</a:t>
                      </a:r>
                      <a:endParaRPr lang="nl-NL" sz="1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3743824"/>
                  </a:ext>
                </a:extLst>
              </a:tr>
              <a:tr h="349769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R91 Chronische bronchitis/bronchiëctasieën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216204"/>
                  </a:ext>
                </a:extLst>
              </a:tr>
              <a:tr h="271903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R91.1 Chronische bronchitis</a:t>
                      </a:r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40998303"/>
                  </a:ext>
                </a:extLst>
              </a:tr>
              <a:tr h="356420">
                <a:tc>
                  <a:txBody>
                    <a:bodyPr/>
                    <a:lstStyle/>
                    <a:p>
                      <a:r>
                        <a:rPr lang="nl-NL" sz="1200" dirty="0">
                          <a:effectLst/>
                        </a:rPr>
                        <a:t>R91.2 Bronchiëctasieën</a:t>
                      </a:r>
                    </a:p>
                    <a:p>
                      <a:endParaRPr lang="nl-NL" sz="1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15715243"/>
                  </a:ext>
                </a:extLst>
              </a:tr>
            </a:tbl>
          </a:graphicData>
        </a:graphic>
      </p:graphicFrame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86B9D07F-247D-7293-4BF5-83414A524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19431"/>
              </p:ext>
            </p:extLst>
          </p:nvPr>
        </p:nvGraphicFramePr>
        <p:xfrm>
          <a:off x="611560" y="2355726"/>
          <a:ext cx="2520280" cy="230425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1245448286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nl-NL" sz="1200" dirty="0"/>
                        <a:t>ICPC-code omschrijving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92252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sz="1200" b="1" dirty="0"/>
                        <a:t>R95 Emfyseem/COPD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10477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sz="1200" b="1" dirty="0"/>
                        <a:t>R96 Astma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79342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sz="1200" b="1" dirty="0"/>
                        <a:t>R96.02 Allergisch astma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268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950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537D1-A637-A003-3993-074616E55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C49C7-66E8-F074-26BE-1C2D024B5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424936" cy="720080"/>
          </a:xfrm>
        </p:spPr>
        <p:txBody>
          <a:bodyPr/>
          <a:lstStyle/>
          <a:p>
            <a:r>
              <a:rPr lang="nl-NL" b="1" dirty="0"/>
              <a:t>Hoeveel patiënten </a:t>
            </a:r>
            <a:r>
              <a:rPr lang="nl-NL" sz="2800" b="1" dirty="0"/>
              <a:t>gebruiken in uw praktijk?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A412372-B832-588E-6DCA-5F65BB7C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27</a:t>
            </a:fld>
            <a:endParaRPr lang="nl-NL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FF7B8F28-BF3B-AA9F-F2AD-7966EB361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567309"/>
              </p:ext>
            </p:extLst>
          </p:nvPr>
        </p:nvGraphicFramePr>
        <p:xfrm>
          <a:off x="539552" y="1275606"/>
          <a:ext cx="8424936" cy="352839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3050167719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100630495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nl-NL" dirty="0"/>
                        <a:t>Kortwerkende luchtwegverruimers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ATC-code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416219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dirty="0"/>
                        <a:t>Salbutamol 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R03AC02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73845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r>
                        <a:rPr lang="nl-NL" dirty="0"/>
                        <a:t>Terbutaline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R03A03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9054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dirty="0" err="1"/>
                        <a:t>Ipratropium</a:t>
                      </a:r>
                      <a:r>
                        <a:rPr lang="nl-NL" dirty="0"/>
                        <a:t> + fenoterol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R03AL01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508797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dirty="0" err="1"/>
                        <a:t>Ipratropium</a:t>
                      </a:r>
                      <a:r>
                        <a:rPr lang="nl-NL" dirty="0"/>
                        <a:t> + salbutamol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R03AL02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568972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nl-NL" dirty="0" err="1"/>
                        <a:t>Ipratropium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 R03BB01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352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384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0A6CD-4316-7CA9-79B2-B2CC248E2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003B0-28A6-A133-0418-EABD6A264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424936" cy="720080"/>
          </a:xfrm>
        </p:spPr>
        <p:txBody>
          <a:bodyPr/>
          <a:lstStyle/>
          <a:p>
            <a:r>
              <a:rPr lang="nl-NL" b="1" dirty="0"/>
              <a:t>Hoeveel patiënten </a:t>
            </a:r>
            <a:r>
              <a:rPr lang="nl-NL" sz="2800" b="1" dirty="0"/>
              <a:t>gebruiken in uw praktijk?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443808-A009-FDBD-4D97-B7550FEF6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28</a:t>
            </a:fld>
            <a:endParaRPr lang="nl-NL"/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19D220F1-BCDC-05D8-EFC9-B6DDEA8F5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19104"/>
              </p:ext>
            </p:extLst>
          </p:nvPr>
        </p:nvGraphicFramePr>
        <p:xfrm>
          <a:off x="539552" y="1059582"/>
          <a:ext cx="8424936" cy="3672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2468">
                  <a:extLst>
                    <a:ext uri="{9D8B030D-6E8A-4147-A177-3AD203B41FA5}">
                      <a16:colId xmlns:a16="http://schemas.microsoft.com/office/drawing/2014/main" val="3979127945"/>
                    </a:ext>
                  </a:extLst>
                </a:gridCol>
                <a:gridCol w="4212468">
                  <a:extLst>
                    <a:ext uri="{9D8B030D-6E8A-4147-A177-3AD203B41FA5}">
                      <a16:colId xmlns:a16="http://schemas.microsoft.com/office/drawing/2014/main" val="3232209370"/>
                    </a:ext>
                  </a:extLst>
                </a:gridCol>
              </a:tblGrid>
              <a:tr h="524629">
                <a:tc>
                  <a:txBody>
                    <a:bodyPr/>
                    <a:lstStyle/>
                    <a:p>
                      <a:r>
                        <a:rPr lang="nl-NL" dirty="0"/>
                        <a:t>Langwerkend luchtwegverruimers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65571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/>
                        <a:t>Salmeterol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R03AC12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265784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 err="1"/>
                        <a:t>Formoterol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R03AC13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101450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/>
                        <a:t>Salmeterol/ICS (inhalatiecorticosteroïden)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R03AK06 + R03AK12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70012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 err="1"/>
                        <a:t>Formoterol</a:t>
                      </a:r>
                      <a:r>
                        <a:rPr lang="nl-NL" dirty="0"/>
                        <a:t>/ICS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R03AK07 + R03AK08 + R03AK11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230486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/>
                        <a:t>Vilanterol/ICS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674284"/>
                  </a:ext>
                </a:extLst>
              </a:tr>
              <a:tr h="524629">
                <a:tc>
                  <a:txBody>
                    <a:bodyPr/>
                    <a:lstStyle/>
                    <a:p>
                      <a:r>
                        <a:rPr lang="nl-NL" dirty="0" err="1"/>
                        <a:t>Tiotropium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R03BB04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22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9893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B4594-45DF-1E10-5FC6-DD0ACC927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02AB0D-1BB5-F267-72BE-D7FC695C3A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424936" cy="720080"/>
          </a:xfrm>
        </p:spPr>
        <p:txBody>
          <a:bodyPr/>
          <a:lstStyle/>
          <a:p>
            <a:r>
              <a:rPr lang="nl-NL" b="1" dirty="0"/>
              <a:t>Hoeveel patiënten </a:t>
            </a:r>
            <a:r>
              <a:rPr lang="nl-NL" sz="2800" b="1" dirty="0"/>
              <a:t>gebruiken in uw praktijk?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AA96643-B261-C7CF-CD15-F2BB0394F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29</a:t>
            </a:fld>
            <a:endParaRPr lang="nl-NL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19D6A67-92D3-F6E0-44F3-AD84CEDBE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486615"/>
              </p:ext>
            </p:extLst>
          </p:nvPr>
        </p:nvGraphicFramePr>
        <p:xfrm>
          <a:off x="539550" y="1059581"/>
          <a:ext cx="8424936" cy="38164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965665569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3188966487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888191260"/>
                    </a:ext>
                  </a:extLst>
                </a:gridCol>
              </a:tblGrid>
              <a:tr h="381643">
                <a:tc>
                  <a:txBody>
                    <a:bodyPr/>
                    <a:lstStyle/>
                    <a:p>
                      <a:r>
                        <a:rPr lang="nl-NL" dirty="0"/>
                        <a:t>Inhalatiecorticosteroïden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ATC-code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GPK-code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19385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Beclometason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R03BA01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Excl. 10162 + 73393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4134468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Beclometason</a:t>
                      </a:r>
                      <a:r>
                        <a:rPr lang="nl-NL" dirty="0"/>
                        <a:t> extra fijn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10162 + 73393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103266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/>
                        <a:t>Budesonide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R03BA02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205171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Fluticason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R03BA05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646464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Ciclesonide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R03BA08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217813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Fluticason</a:t>
                      </a:r>
                      <a:r>
                        <a:rPr lang="nl-NL" dirty="0"/>
                        <a:t>    +         LABA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R03AK06 + R03AK11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208521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/>
                        <a:t>Budesonide +         LABA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R03AK07 + R03AK12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143294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Beclometason</a:t>
                      </a:r>
                      <a:r>
                        <a:rPr lang="nl-NL" dirty="0"/>
                        <a:t> +      LABA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681522"/>
                  </a:ext>
                </a:extLst>
              </a:tr>
              <a:tr h="381643">
                <a:tc>
                  <a:txBody>
                    <a:bodyPr/>
                    <a:lstStyle/>
                    <a:p>
                      <a:r>
                        <a:rPr lang="nl-NL" dirty="0" err="1"/>
                        <a:t>Fluticasonfuroaat</a:t>
                      </a:r>
                      <a:r>
                        <a:rPr lang="nl-NL" dirty="0"/>
                        <a:t> + LABA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R03AK10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506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257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E9860-7542-12CA-7060-08B239418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3BFA7-3852-4FD5-270E-8A1EC95A9C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Programma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95C0DF-8AC7-F307-EAFF-970538568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419622"/>
            <a:ext cx="8640960" cy="3312368"/>
          </a:xfrm>
          <a:ln>
            <a:solidFill>
              <a:srgbClr val="6B2473"/>
            </a:solidFill>
          </a:ln>
        </p:spPr>
        <p:txBody>
          <a:bodyPr/>
          <a:lstStyle/>
          <a:p>
            <a:pPr marL="514350" indent="-514350">
              <a:buAutoNum type="romanUcPeriod"/>
            </a:pPr>
            <a:r>
              <a:rPr lang="nl-NL" dirty="0"/>
              <a:t>Transmuraal formularium Groningen 	inhalatiemedicatie bij astma en/of COPD</a:t>
            </a:r>
          </a:p>
          <a:p>
            <a:endParaRPr lang="nl-NL" dirty="0"/>
          </a:p>
          <a:p>
            <a:r>
              <a:rPr lang="nl-NL" dirty="0"/>
              <a:t>II.     </a:t>
            </a:r>
            <a:r>
              <a:rPr lang="nl-NL" dirty="0" err="1"/>
              <a:t>Zorgpad</a:t>
            </a:r>
            <a:r>
              <a:rPr lang="nl-NL" dirty="0"/>
              <a:t> Inhalatiemedicatie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C13680-C0DA-B545-45C8-02D9C088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9E58667-CAAC-3C4F-F8A2-68408995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923" y="2279773"/>
            <a:ext cx="2748013" cy="159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3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8C0DF5-D14C-1CD9-DD31-6465AD2169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Kwaliteitsindicatoren</a:t>
            </a:r>
            <a:r>
              <a:rPr lang="nl-NL" sz="2000" dirty="0"/>
              <a:t> </a:t>
            </a:r>
            <a:r>
              <a:rPr lang="nl-NL" sz="3200" dirty="0"/>
              <a:t>voor apothekers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7DC7AA-F344-0B08-41AA-7C017EF47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707654"/>
            <a:ext cx="8208912" cy="3024336"/>
          </a:xfrm>
        </p:spPr>
        <p:txBody>
          <a:bodyPr/>
          <a:lstStyle/>
          <a:p>
            <a:r>
              <a:rPr lang="nl-NL" dirty="0"/>
              <a:t>D1.1.8  Therapiestart astma met </a:t>
            </a:r>
            <a:r>
              <a:rPr lang="nl-NL" dirty="0" err="1"/>
              <a:t>inhalatiecorticosteroiden</a:t>
            </a:r>
            <a:r>
              <a:rPr lang="nl-NL" dirty="0"/>
              <a:t> (ICS)</a:t>
            </a:r>
          </a:p>
          <a:p>
            <a:r>
              <a:rPr lang="nl-NL" dirty="0"/>
              <a:t>              bij kortwerkend luchtwegverwijders (SABA)</a:t>
            </a:r>
          </a:p>
          <a:p>
            <a:endParaRPr lang="nl-NL" dirty="0"/>
          </a:p>
          <a:p>
            <a:r>
              <a:rPr lang="nl-NL" dirty="0"/>
              <a:t>D1. 3.8 Geen over gebruik kortwerkende luchtwegverwijders</a:t>
            </a:r>
          </a:p>
          <a:p>
            <a:endParaRPr lang="nl-NL" dirty="0"/>
          </a:p>
          <a:p>
            <a:r>
              <a:rPr lang="nl-NL" dirty="0"/>
              <a:t>D1.3.9  Therapietrouw met </a:t>
            </a:r>
            <a:r>
              <a:rPr lang="nl-NL" dirty="0" err="1"/>
              <a:t>inhalatiecorticosteroiden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37AABC-B41B-EE0C-E0F2-FEE1A2BB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113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F1B85-49ED-620B-1ACB-CDB1DD6A0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DBB88-B6F3-406C-21B0-382564F0B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5"/>
            <a:ext cx="8424936" cy="720080"/>
          </a:xfrm>
        </p:spPr>
        <p:txBody>
          <a:bodyPr/>
          <a:lstStyle/>
          <a:p>
            <a:r>
              <a:rPr lang="nl-NL" b="1" dirty="0"/>
              <a:t>Hoeveel patiënten </a:t>
            </a:r>
            <a:r>
              <a:rPr lang="nl-NL" sz="2800" b="1" dirty="0"/>
              <a:t>gebruiken in uw praktijk?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91CBA98-FBBF-9C1C-1BDB-2ED1F09EF5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75606"/>
            <a:ext cx="8568952" cy="3456384"/>
          </a:xfrm>
          <a:ln>
            <a:solidFill>
              <a:srgbClr val="6B2473"/>
            </a:solidFill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Een aerosol?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Een poederinhalator?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Een combinatie van een aerosol met een poederinhalator?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Meerdere aerosol inhalatoren?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Aerosol in combinatie met een afgeleverde voorzetkamer?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775968-274E-89C8-4CAF-B82FD0BA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433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6C484-46C9-8C7A-0E7D-EB8ABF25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55ECE2-8DE5-7C1B-84A0-61251645D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267494"/>
            <a:ext cx="8291264" cy="1296143"/>
          </a:xfrm>
        </p:spPr>
        <p:txBody>
          <a:bodyPr/>
          <a:lstStyle/>
          <a:p>
            <a:r>
              <a:rPr lang="nl-NL" sz="4000" b="1" dirty="0"/>
              <a:t>5. Uniformiteit in toediening/ 	gebruikersgemak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AC2403E-9F0D-41E8-3C4B-310AD43DE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635646"/>
            <a:ext cx="8640960" cy="3168352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r>
              <a:rPr lang="nl-NL" dirty="0">
                <a:solidFill>
                  <a:srgbClr val="E5007E"/>
                </a:solidFill>
              </a:rPr>
              <a:t>Streef bij voorschrijven van inhalatiemedicatie naar: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Dezelfde inhalatoren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Inhalatoren met dosisteller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Inhalatoren met gelijke inhalatorweerstand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Poederinhalatoren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Shared </a:t>
            </a:r>
            <a:r>
              <a:rPr lang="nl-NL" dirty="0" err="1"/>
              <a:t>decision</a:t>
            </a:r>
            <a:r>
              <a:rPr lang="nl-NL" dirty="0"/>
              <a:t> making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Duurzaamheid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1FCD61-8CB0-882E-471D-0BB7B290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32</a:t>
            </a:fld>
            <a:endParaRPr lang="nl-NL"/>
          </a:p>
        </p:txBody>
      </p:sp>
      <p:pic>
        <p:nvPicPr>
          <p:cNvPr id="8" name="Afbeelding 7" descr="Afbeelding met tekst, doos, ontwerp&#10;&#10;Door AI gegenereerde inhoud is mogelijk onjuist.">
            <a:extLst>
              <a:ext uri="{FF2B5EF4-FFF2-40B4-BE49-F238E27FC236}">
                <a16:creationId xmlns:a16="http://schemas.microsoft.com/office/drawing/2014/main" id="{632404EA-66A3-EFDC-4340-11855E65D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30" y="2067694"/>
            <a:ext cx="2276066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91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9BB8-9120-CA5A-BB8D-70A420E91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EF9C9-7690-0459-0095-E8585C615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5486"/>
            <a:ext cx="7772400" cy="648071"/>
          </a:xfrm>
        </p:spPr>
        <p:txBody>
          <a:bodyPr/>
          <a:lstStyle/>
          <a:p>
            <a:r>
              <a:rPr lang="nl-NL" b="1" dirty="0"/>
              <a:t>6a. Duurzaamheid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321C310-FE2C-6E71-C35D-BE308A56B3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987574"/>
            <a:ext cx="8568952" cy="3816424"/>
          </a:xfrm>
          <a:ln>
            <a:solidFill>
              <a:srgbClr val="6B2473"/>
            </a:solidFill>
          </a:ln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•</a:t>
            </a: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osisaerosol-inhalatoren          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drijfgassen </a:t>
            </a: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(HFA-134a en HFA-227a)        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 • </a:t>
            </a: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Vervangen van </a:t>
            </a: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deze </a:t>
            </a:r>
            <a:r>
              <a:rPr lang="nl-NL" sz="2900" dirty="0" err="1">
                <a:ea typeface="Times New Roman" panose="02020603050405020304" pitchFamily="18" charset="0"/>
                <a:cs typeface="Calibri" panose="020F0502020204030204" pitchFamily="34" charset="0"/>
              </a:rPr>
              <a:t>aerosolen</a:t>
            </a: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bij 70% van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de 1,4 miljoen gebruikers door poeder inhalatoren   </a:t>
            </a:r>
            <a:endParaRPr lang="nl-NL" sz="29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       afname uitstoot van broeikasgassen met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ca.</a:t>
            </a: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63 miljoen kg CO2-eq per jaar.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•  Nieuwe drijfgassen met beduidend lagere footprint </a:t>
            </a:r>
          </a:p>
          <a:p>
            <a:pPr>
              <a:lnSpc>
                <a:spcPct val="120000"/>
              </a:lnSpc>
            </a:pPr>
            <a:r>
              <a:rPr lang="nl-NL" sz="2900" dirty="0">
                <a:ea typeface="Times New Roman" panose="02020603050405020304" pitchFamily="18" charset="0"/>
                <a:cs typeface="Calibri" panose="020F0502020204030204" pitchFamily="34" charset="0"/>
              </a:rPr>
              <a:t>     zijn in ontwikkeling</a:t>
            </a:r>
            <a:endParaRPr lang="nl-NL" sz="2900" dirty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8EECB83-C8BC-942D-7ED5-28091855C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753FAFEF-3BDE-61D2-26D1-2A1376D6AD62}"/>
              </a:ext>
            </a:extLst>
          </p:cNvPr>
          <p:cNvSpPr/>
          <p:nvPr/>
        </p:nvSpPr>
        <p:spPr>
          <a:xfrm>
            <a:off x="529845" y="1534480"/>
            <a:ext cx="762384" cy="288032"/>
          </a:xfrm>
          <a:prstGeom prst="rightArrow">
            <a:avLst/>
          </a:prstGeom>
          <a:solidFill>
            <a:srgbClr val="E5007E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Pijl: rechts 6">
            <a:extLst>
              <a:ext uri="{FF2B5EF4-FFF2-40B4-BE49-F238E27FC236}">
                <a16:creationId xmlns:a16="http://schemas.microsoft.com/office/drawing/2014/main" id="{490F875F-6CD7-C343-C5A0-E57720A29D61}"/>
              </a:ext>
            </a:extLst>
          </p:cNvPr>
          <p:cNvSpPr/>
          <p:nvPr/>
        </p:nvSpPr>
        <p:spPr>
          <a:xfrm>
            <a:off x="539552" y="2918095"/>
            <a:ext cx="762384" cy="288032"/>
          </a:xfrm>
          <a:prstGeom prst="rightArrow">
            <a:avLst/>
          </a:prstGeom>
          <a:solidFill>
            <a:srgbClr val="E5007E"/>
          </a:solidFill>
          <a:ln>
            <a:solidFill>
              <a:srgbClr val="E5007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5095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DC8-2179-E20F-5EBB-0F1A54548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16DC5-686C-926F-1C3A-468A12312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5486"/>
            <a:ext cx="7772400" cy="648071"/>
          </a:xfrm>
        </p:spPr>
        <p:txBody>
          <a:bodyPr/>
          <a:lstStyle/>
          <a:p>
            <a:r>
              <a:rPr lang="nl-NL" b="1" dirty="0"/>
              <a:t>6b. Duurzaamheid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28905EC-FDBE-4B17-5AD9-90017DFBF9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987574"/>
            <a:ext cx="8568952" cy="3816424"/>
          </a:xfrm>
          <a:ln>
            <a:solidFill>
              <a:srgbClr val="6B2473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nl-NL" sz="2800" dirty="0"/>
              <a:t>Meer informatie:</a:t>
            </a:r>
          </a:p>
          <a:p>
            <a:r>
              <a:rPr lang="nl-NL" sz="2800" b="1" dirty="0">
                <a:solidFill>
                  <a:srgbClr val="E5007E"/>
                </a:solidFill>
              </a:rPr>
              <a:t>Transmurale leidraad klimaatbewust voorschrijven </a:t>
            </a:r>
          </a:p>
          <a:p>
            <a:r>
              <a:rPr lang="nl-NL" sz="2800" dirty="0"/>
              <a:t>van inhalatie medicatie  </a:t>
            </a:r>
            <a:r>
              <a:rPr lang="nl-NL" sz="2800" i="1" dirty="0"/>
              <a:t>(Zorginstituut Nederland, 9 april 2025).</a:t>
            </a:r>
          </a:p>
          <a:p>
            <a:endParaRPr lang="nl-NL" sz="1900" i="1" dirty="0"/>
          </a:p>
          <a:p>
            <a:r>
              <a:rPr lang="nl-NL" dirty="0"/>
              <a:t>• </a:t>
            </a:r>
            <a:r>
              <a:rPr lang="nl-NL" sz="2600" dirty="0"/>
              <a:t>kaders en aanbevelingen voor starten van poederinhalatoren </a:t>
            </a:r>
          </a:p>
          <a:p>
            <a:r>
              <a:rPr lang="nl-NL" sz="2600" dirty="0"/>
              <a:t>   en/of switchen naar een poederinhalator</a:t>
            </a:r>
          </a:p>
          <a:p>
            <a:r>
              <a:rPr lang="nl-NL" sz="2600" dirty="0"/>
              <a:t>• wijzigen inhalatoren bij voorkeur tijdens stabiele fase </a:t>
            </a:r>
          </a:p>
          <a:p>
            <a:r>
              <a:rPr lang="nl-NL" sz="2600" dirty="0"/>
              <a:t>   van astma/COPD ziektebeeld stabiel</a:t>
            </a:r>
          </a:p>
          <a:p>
            <a:r>
              <a:rPr lang="nl-NL" sz="2600" dirty="0"/>
              <a:t>• ook in stabiele fase van eventuele andere chronische ziektes</a:t>
            </a:r>
          </a:p>
          <a:p>
            <a:endParaRPr lang="nl-NL" sz="2600" dirty="0"/>
          </a:p>
          <a:p>
            <a:r>
              <a:rPr lang="nl-NL" dirty="0"/>
              <a:t> </a:t>
            </a:r>
            <a:r>
              <a:rPr lang="nl-NL" sz="1400" dirty="0">
                <a:hlinkClick r:id="rId3"/>
              </a:rPr>
              <a:t>Transmurale+leidraad+klimaatbewust+voorschrijven+van+inhalatiemedicatie.pdf</a:t>
            </a:r>
            <a:endParaRPr lang="nl-NL" sz="1400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F6C2BC-A3CB-67FA-62D0-B92629C1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6417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31677-E36B-5E15-9B0E-BEAC5F93C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DCC8BC-2690-27D5-E4F4-A2DF705DE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51470"/>
            <a:ext cx="8748464" cy="720080"/>
          </a:xfrm>
        </p:spPr>
        <p:txBody>
          <a:bodyPr/>
          <a:lstStyle/>
          <a:p>
            <a:r>
              <a:rPr lang="nl-NL" b="1" dirty="0"/>
              <a:t>6c. </a:t>
            </a:r>
            <a: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Adviezen </a:t>
            </a:r>
            <a:r>
              <a:rPr lang="nl-NL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inhalatorkeuze en duurzaamheid</a:t>
            </a:r>
            <a:endParaRPr lang="nl-NL" sz="2800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260028-EAB3-82E2-6603-7CBF262E5A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699542"/>
            <a:ext cx="8568952" cy="4104456"/>
          </a:xfrm>
          <a:ln>
            <a:solidFill>
              <a:srgbClr val="6B2473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nl-NL" sz="29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Kern van de leidraad klimaatbewust voorschrijven: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Dosis-</a:t>
            </a:r>
            <a:r>
              <a:rPr lang="nl-NL" sz="2600" dirty="0" err="1">
                <a:ea typeface="Times New Roman" panose="02020603050405020304" pitchFamily="18" charset="0"/>
                <a:cs typeface="Calibri" panose="020F0502020204030204" pitchFamily="34" charset="0"/>
              </a:rPr>
              <a:t>aerosolen</a:t>
            </a: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 bevatten broeikasgassen</a:t>
            </a:r>
          </a:p>
          <a:p>
            <a:pPr marL="514350" indent="-514350">
              <a:lnSpc>
                <a:spcPct val="120000"/>
              </a:lnSpc>
              <a:buAutoNum type="arabicPeriod" startAt="2"/>
            </a:pP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Geen broeikasgassen in poederinhalatoren en </a:t>
            </a:r>
          </a:p>
          <a:p>
            <a:pPr>
              <a:lnSpc>
                <a:spcPct val="120000"/>
              </a:lnSpc>
            </a:pP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nl-NL" sz="2600" dirty="0" err="1">
                <a:ea typeface="Times New Roman" panose="02020603050405020304" pitchFamily="18" charset="0"/>
                <a:cs typeface="Calibri" panose="020F0502020204030204" pitchFamily="34" charset="0"/>
              </a:rPr>
              <a:t>softmist</a:t>
            </a: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 inhalatoren</a:t>
            </a:r>
          </a:p>
          <a:p>
            <a:pPr marL="514350" indent="-514350">
              <a:lnSpc>
                <a:spcPct val="120000"/>
              </a:lnSpc>
              <a:buAutoNum type="arabicPeriod" startAt="3"/>
            </a:pPr>
            <a:r>
              <a:rPr lang="nl-NL" sz="2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Bij correcte inhalatietechniek </a:t>
            </a:r>
            <a:r>
              <a:rPr lang="nl-NL" sz="2600" dirty="0">
                <a:ea typeface="Times New Roman" panose="02020603050405020304" pitchFamily="18" charset="0"/>
                <a:cs typeface="Calibri" panose="020F0502020204030204" pitchFamily="34" charset="0"/>
              </a:rPr>
              <a:t>is er geen verschil in effectiviteit tussen inhalatoren</a:t>
            </a:r>
          </a:p>
          <a:p>
            <a:pPr>
              <a:lnSpc>
                <a:spcPct val="120000"/>
              </a:lnSpc>
            </a:pPr>
            <a:r>
              <a:rPr lang="nl-NL" sz="2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4.   </a:t>
            </a:r>
            <a:r>
              <a:rPr lang="nl-NL" sz="260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Hervulbare</a:t>
            </a:r>
            <a:r>
              <a:rPr lang="nl-NL" sz="2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poederinhalatoren geven</a:t>
            </a:r>
          </a:p>
          <a:p>
            <a:pPr>
              <a:lnSpc>
                <a:spcPct val="120000"/>
              </a:lnSpc>
            </a:pPr>
            <a:r>
              <a:rPr lang="nl-NL" sz="26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minder plastic afval.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033315C-BB47-DEDA-7ADC-5C0C554D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5734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13C22-B0A5-B713-A486-1655FB6E1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80951-62EC-6F3F-44BB-BE9E585AC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195486"/>
            <a:ext cx="8748464" cy="1800200"/>
          </a:xfrm>
        </p:spPr>
        <p:txBody>
          <a:bodyPr/>
          <a:lstStyle/>
          <a:p>
            <a:r>
              <a:rPr lang="nl-NL" b="1" dirty="0"/>
              <a:t>6d. </a:t>
            </a:r>
            <a: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Adviezen voor</a:t>
            </a:r>
            <a:b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nl-NL" sz="28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inhalatorkeuze en persoonsgerichte zorg    </a:t>
            </a:r>
            <a:b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nl-NL" sz="4400" b="1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4B67C80-7595-39A5-2765-2E73D794A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987574"/>
            <a:ext cx="8640960" cy="3744416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9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nl-NL" sz="29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nl-NL" dirty="0">
                <a:ea typeface="Times New Roman" panose="02020603050405020304" pitchFamily="18" charset="0"/>
                <a:cs typeface="Calibri" panose="020F0502020204030204" pitchFamily="34" charset="0"/>
              </a:rPr>
              <a:t>Zorg dat de inhalator </a:t>
            </a: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past bij de patiënt 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(shared </a:t>
            </a:r>
            <a:r>
              <a:rPr lang="nl-NL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decision</a:t>
            </a: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making) </a:t>
            </a:r>
          </a:p>
          <a:p>
            <a:pPr>
              <a:lnSpc>
                <a:spcPct val="120000"/>
              </a:lnSpc>
            </a:pPr>
            <a:r>
              <a:rPr lang="nl-NL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dit bevordert de therapietrouw en daarmee het succes van de behandeling. </a:t>
            </a:r>
          </a:p>
          <a:p>
            <a:endParaRPr lang="nl-NL" dirty="0"/>
          </a:p>
          <a:p>
            <a:r>
              <a:rPr lang="nl-NL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Zorgpad</a:t>
            </a:r>
            <a:r>
              <a:rPr lang="nl-NL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inhalatiemedicatie (2019). LAN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323630-9746-277B-5A15-499033536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0066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9A0B2-39EF-F7DE-CF4B-B1047AE5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D11647-D8E0-CA86-0FF9-E122CD63EC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Samenvatting  </a:t>
            </a:r>
            <a:br>
              <a:rPr lang="nl-NL" dirty="0"/>
            </a:br>
            <a:r>
              <a:rPr lang="nl-NL" sz="2800" b="1" dirty="0">
                <a:solidFill>
                  <a:schemeClr val="tx1"/>
                </a:solidFill>
              </a:rPr>
              <a:t>Aandachtspunten bij voorschrijven van de meest passende inhalatie medicatie en inhalator</a:t>
            </a:r>
            <a:r>
              <a:rPr lang="nl-NL" sz="2800" dirty="0">
                <a:solidFill>
                  <a:schemeClr val="tx1"/>
                </a:solidFill>
              </a:rPr>
              <a:t>:</a:t>
            </a:r>
            <a:br>
              <a:rPr lang="nl-NL" sz="2400" dirty="0">
                <a:solidFill>
                  <a:schemeClr val="tx1"/>
                </a:solidFill>
              </a:rPr>
            </a:b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Streef naar voorschrijven van medicatie volgens 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   Groninger Formularium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Stroomschema voor keuze inhalator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Schema interne weerstand van inhalatoren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Deeltjesgrootte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Best </a:t>
            </a:r>
            <a:r>
              <a:rPr lang="nl-NL" sz="2400" dirty="0" err="1">
                <a:solidFill>
                  <a:schemeClr val="tx1"/>
                </a:solidFill>
              </a:rPr>
              <a:t>practice</a:t>
            </a: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2400" dirty="0">
                <a:solidFill>
                  <a:schemeClr val="tx1"/>
                </a:solidFill>
              </a:rPr>
              <a:t>• Shared </a:t>
            </a:r>
            <a:r>
              <a:rPr lang="nl-NL" sz="2400" dirty="0" err="1">
                <a:solidFill>
                  <a:schemeClr val="tx1"/>
                </a:solidFill>
              </a:rPr>
              <a:t>decision</a:t>
            </a:r>
            <a:r>
              <a:rPr lang="nl-NL" sz="2400" dirty="0">
                <a:solidFill>
                  <a:schemeClr val="tx1"/>
                </a:solidFill>
              </a:rPr>
              <a:t> making</a:t>
            </a:r>
            <a:br>
              <a:rPr lang="nl-NL" sz="2400" dirty="0">
                <a:solidFill>
                  <a:schemeClr val="tx1"/>
                </a:solidFill>
              </a:rPr>
            </a:br>
            <a:br>
              <a:rPr lang="nl-NL" sz="2400" dirty="0">
                <a:solidFill>
                  <a:schemeClr val="tx1"/>
                </a:solidFill>
              </a:rPr>
            </a:br>
            <a:r>
              <a:rPr lang="nl-NL" sz="4400" dirty="0">
                <a:solidFill>
                  <a:schemeClr val="tx1"/>
                </a:solidFill>
              </a:rPr>
              <a:t> 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86FAAF-3144-B06A-6C48-9F4BCF72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6775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58AF2-D1E4-6177-874A-1E37E8C7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78DBF-CDC3-2136-FED3-631A4003FF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 err="1"/>
              <a:t>Zorgpad</a:t>
            </a:r>
            <a:r>
              <a:rPr lang="nl-NL" b="1" dirty="0"/>
              <a:t> inhalatie-instructie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47CF811-C394-EAAE-148B-3632ACBA8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059582"/>
            <a:ext cx="8568952" cy="3672408"/>
          </a:xfrm>
          <a:ln>
            <a:solidFill>
              <a:srgbClr val="6B2473"/>
            </a:solidFill>
          </a:ln>
        </p:spPr>
        <p:txBody>
          <a:bodyPr>
            <a:noAutofit/>
          </a:bodyPr>
          <a:lstStyle/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altLang="nl-NL" sz="32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Doel </a:t>
            </a:r>
            <a:r>
              <a:rPr lang="nl-NL" altLang="nl-NL" sz="3200" b="1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zorgpad</a:t>
            </a:r>
            <a:r>
              <a:rPr lang="nl-NL" altLang="nl-NL" sz="3200" b="1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Samenwerkingsafspraken in de regio tussen </a:t>
            </a:r>
          </a:p>
          <a:p>
            <a:pPr marL="0" indent="0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apotheken, huisartsen en longartsen over: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• voorschrijven van meest passende inhalator voor een patiënt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• structurele inhalatie-instructie aan patiënten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• patiënten krijgen op eenduidige wijze en op de juiste momenten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  inhalatie-instructie</a:t>
            </a:r>
          </a:p>
          <a:p>
            <a:r>
              <a:rPr lang="nl-NL" sz="2000" dirty="0">
                <a:solidFill>
                  <a:schemeClr val="tx1"/>
                </a:solidFill>
                <a:latin typeface="+mj-lt"/>
              </a:rPr>
              <a:t>Inhoud </a:t>
            </a:r>
            <a:r>
              <a:rPr lang="nl-NL" sz="2000" dirty="0" err="1">
                <a:solidFill>
                  <a:schemeClr val="tx1"/>
                </a:solidFill>
                <a:latin typeface="+mj-lt"/>
              </a:rPr>
              <a:t>zorgpad</a:t>
            </a:r>
            <a:endParaRPr lang="nl-NL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+mj-lt"/>
              </a:rPr>
              <a:t>Toepassen van het </a:t>
            </a:r>
            <a:r>
              <a:rPr lang="nl-NL" sz="2000" dirty="0" err="1">
                <a:solidFill>
                  <a:schemeClr val="tx1"/>
                </a:solidFill>
                <a:latin typeface="+mj-lt"/>
              </a:rPr>
              <a:t>zorgpad</a:t>
            </a:r>
            <a:r>
              <a:rPr lang="nl-NL" sz="2000" dirty="0">
                <a:solidFill>
                  <a:schemeClr val="tx1"/>
                </a:solidFill>
                <a:latin typeface="+mj-lt"/>
              </a:rPr>
              <a:t> in de dagelijkse praktijk</a:t>
            </a:r>
          </a:p>
          <a:p>
            <a:r>
              <a:rPr lang="nl-NL" sz="2000" dirty="0">
                <a:latin typeface="+mj-lt"/>
              </a:rPr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00B9B7D-4B5E-172A-8C44-EF367F0CD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737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037D4-AD6C-6D17-C9F9-5188D800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3AF3F58-14D5-D4CD-A750-1C7C3D7A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39</a:t>
            </a:fld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9CB30EA-7A26-2A7F-0B6E-B7C77121F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1" y="123477"/>
            <a:ext cx="7272808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62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2200C-E945-271B-BC5F-AAD4B82EA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286813B-D8F4-0C00-1B52-80D665ED74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5076056" y="127025"/>
            <a:ext cx="3936252" cy="48894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41147E-4543-CC95-2C41-6928ED9BED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Doel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7F09E94-2B83-67A3-9BC2-089B02041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31592"/>
            <a:ext cx="8640960" cy="3600398"/>
          </a:xfrm>
          <a:ln>
            <a:solidFill>
              <a:srgbClr val="6B2473"/>
            </a:solidFill>
          </a:ln>
        </p:spPr>
        <p:txBody>
          <a:bodyPr/>
          <a:lstStyle/>
          <a:p>
            <a:r>
              <a:rPr lang="nl-NL" dirty="0"/>
              <a:t>Na het volgen van dit FTO heeft de deelnemer:</a:t>
            </a:r>
          </a:p>
          <a:p>
            <a:r>
              <a:rPr lang="nl-NL" dirty="0"/>
              <a:t>         Kennis van de inhoud en de toepasbaarheid van het </a:t>
            </a:r>
          </a:p>
          <a:p>
            <a:r>
              <a:rPr lang="nl-NL" dirty="0"/>
              <a:t>         Transmuraal Formularium Groningen inhalatiemedicatie</a:t>
            </a:r>
          </a:p>
          <a:p>
            <a:r>
              <a:rPr lang="nl-NL" dirty="0"/>
              <a:t>         Een eenduidig stappenplan bij het voorschrijven </a:t>
            </a:r>
          </a:p>
          <a:p>
            <a:r>
              <a:rPr lang="nl-NL" dirty="0"/>
              <a:t>          van inhalatiemedicatie bij astma en/of COPD</a:t>
            </a:r>
          </a:p>
          <a:p>
            <a:r>
              <a:rPr lang="nl-NL" dirty="0"/>
              <a:t>          Kennis van de inhoud en de toepasbaarheid van </a:t>
            </a:r>
          </a:p>
          <a:p>
            <a:r>
              <a:rPr lang="nl-NL" dirty="0"/>
              <a:t>          het </a:t>
            </a:r>
            <a:r>
              <a:rPr lang="nl-NL" dirty="0" err="1"/>
              <a:t>Zorgpad</a:t>
            </a:r>
            <a:r>
              <a:rPr lang="nl-NL" dirty="0"/>
              <a:t> Inhalatiemedicatie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B658C4-4C81-1AF1-3236-77CBBA313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F23C183A-1493-26FD-48A1-3B7D08FC94AE}"/>
              </a:ext>
            </a:extLst>
          </p:cNvPr>
          <p:cNvSpPr/>
          <p:nvPr/>
        </p:nvSpPr>
        <p:spPr>
          <a:xfrm>
            <a:off x="539552" y="1650947"/>
            <a:ext cx="456248" cy="3180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  <p:sp>
        <p:nvSpPr>
          <p:cNvPr id="8" name="Pijl: rechts 7">
            <a:extLst>
              <a:ext uri="{FF2B5EF4-FFF2-40B4-BE49-F238E27FC236}">
                <a16:creationId xmlns:a16="http://schemas.microsoft.com/office/drawing/2014/main" id="{DF1749FD-4B15-7C8E-9A98-9ACF9DC25880}"/>
              </a:ext>
            </a:extLst>
          </p:cNvPr>
          <p:cNvSpPr/>
          <p:nvPr/>
        </p:nvSpPr>
        <p:spPr>
          <a:xfrm>
            <a:off x="539552" y="2488322"/>
            <a:ext cx="479220" cy="3180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5E4327F6-A12D-38C9-36DC-2AD02775B49E}"/>
              </a:ext>
            </a:extLst>
          </p:cNvPr>
          <p:cNvSpPr/>
          <p:nvPr/>
        </p:nvSpPr>
        <p:spPr>
          <a:xfrm>
            <a:off x="528066" y="3372497"/>
            <a:ext cx="479220" cy="398181"/>
          </a:xfrm>
          <a:prstGeom prst="rightArrow">
            <a:avLst>
              <a:gd name="adj1" fmla="val 50000"/>
              <a:gd name="adj2" fmla="val 52050"/>
            </a:avLst>
          </a:prstGeom>
          <a:solidFill>
            <a:srgbClr val="6B247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6B24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898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E92D-69BC-B43B-712D-FF246F82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4CCFC4-82B9-D3CD-712D-D66FB3AAE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40</a:t>
            </a:fld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56EDD1-19FD-8DDB-0F01-075991385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0"/>
            <a:ext cx="4104456" cy="487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126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80354-565C-59CF-4F56-17A9495A1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40027C-ED7E-6436-A8E2-08B141C1C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51471"/>
            <a:ext cx="7772400" cy="720080"/>
          </a:xfrm>
        </p:spPr>
        <p:txBody>
          <a:bodyPr/>
          <a:lstStyle/>
          <a:p>
            <a:r>
              <a:rPr lang="nl-NL" b="1" dirty="0"/>
              <a:t>Inhalatie-instructie: </a:t>
            </a:r>
            <a:r>
              <a:rPr lang="nl-NL" sz="2400" b="1" dirty="0"/>
              <a:t>wie doet wat?</a:t>
            </a:r>
            <a:endParaRPr lang="nl-NL" b="1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E5454F-46A8-6E3A-968C-FCD34097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41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5927C5-50AD-4F7C-746F-2039D1A68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99543"/>
            <a:ext cx="850728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282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4B2A2-BF43-02AD-0FA6-B8137A22E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318135-6F3D-F03F-1CD9-F4D0EDF7E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Terug bij </a:t>
            </a:r>
            <a:br>
              <a:rPr lang="nl-NL" b="1" dirty="0"/>
            </a:br>
            <a:r>
              <a:rPr lang="nl-NL" b="1" dirty="0"/>
              <a:t>Casus hr. van Groningen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17DAF0D-67CF-519E-CC0B-FBBAD3A2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8F6E570B-44A5-DC58-BE2D-1EFE56971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737" y="1851670"/>
            <a:ext cx="5537431" cy="2880320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r>
              <a:rPr lang="nl-NL" sz="2000" dirty="0"/>
              <a:t>-      Man, 79 jaar, met COPD GOLD klasse 2</a:t>
            </a:r>
            <a:r>
              <a:rPr lang="nl-NL" sz="2000" baseline="30000" dirty="0"/>
              <a:t>E</a:t>
            </a:r>
            <a:r>
              <a:rPr lang="nl-NL" sz="2000" dirty="0"/>
              <a:t>/astma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 Gebruikt LAMA/LABA/ICS combinatie </a:t>
            </a:r>
          </a:p>
          <a:p>
            <a:endParaRPr lang="nl-NL" sz="2000" dirty="0"/>
          </a:p>
          <a:p>
            <a:r>
              <a:rPr lang="nl-NL" sz="2000" dirty="0">
                <a:solidFill>
                  <a:srgbClr val="E5007E"/>
                </a:solidFill>
              </a:rPr>
              <a:t>V:  Welke </a:t>
            </a:r>
            <a:r>
              <a:rPr lang="nl-NL" sz="2000" dirty="0" err="1">
                <a:solidFill>
                  <a:srgbClr val="E5007E"/>
                </a:solidFill>
              </a:rPr>
              <a:t>devices</a:t>
            </a:r>
            <a:r>
              <a:rPr lang="nl-NL" sz="2000" dirty="0">
                <a:solidFill>
                  <a:srgbClr val="E5007E"/>
                </a:solidFill>
              </a:rPr>
              <a:t> zou </a:t>
            </a:r>
            <a:r>
              <a:rPr lang="nl-NL" sz="2000" dirty="0" err="1">
                <a:solidFill>
                  <a:srgbClr val="E5007E"/>
                </a:solidFill>
              </a:rPr>
              <a:t>hr</a:t>
            </a:r>
            <a:r>
              <a:rPr lang="nl-NL" sz="2000" dirty="0">
                <a:solidFill>
                  <a:srgbClr val="E5007E"/>
                </a:solidFill>
              </a:rPr>
              <a:t> kunnen gebruiken?</a:t>
            </a:r>
          </a:p>
          <a:p>
            <a:r>
              <a:rPr lang="nl-NL" sz="2000" dirty="0">
                <a:solidFill>
                  <a:srgbClr val="E5007E"/>
                </a:solidFill>
              </a:rPr>
              <a:t>      </a:t>
            </a:r>
          </a:p>
        </p:txBody>
      </p:sp>
      <p:pic>
        <p:nvPicPr>
          <p:cNvPr id="3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60AA55CD-3D2B-F6F7-7421-04B54B9C3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6" y="123478"/>
            <a:ext cx="19545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8881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26851-F367-9457-479C-8B364C372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F0330-9B9F-0908-ED53-586CF2FA6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67495"/>
            <a:ext cx="7772400" cy="720080"/>
          </a:xfrm>
        </p:spPr>
        <p:txBody>
          <a:bodyPr/>
          <a:lstStyle/>
          <a:p>
            <a:r>
              <a:rPr lang="nl-NL" b="1" dirty="0"/>
              <a:t>Casus hr. van Groningen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051758-47E8-63C9-13BE-4AE4D5C3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2A29F33E-1359-94DE-0900-5A2F44BEB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544" y="1275606"/>
            <a:ext cx="5688632" cy="3456384"/>
          </a:xfrm>
          <a:ln>
            <a:solidFill>
              <a:srgbClr val="6B2473"/>
            </a:solidFill>
          </a:ln>
        </p:spPr>
        <p:txBody>
          <a:bodyPr>
            <a:normAutofit fontScale="92500"/>
          </a:bodyPr>
          <a:lstStyle/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Welke medicatie zou huisarts kunnen voorschrijven naast onderhoudsmedicatie?</a:t>
            </a:r>
          </a:p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Wie checkt inhalatietechniek en instrueert het gebruik van de nieuwe luchtwegverruimer volgens </a:t>
            </a:r>
          </a:p>
          <a:p>
            <a:r>
              <a:rPr lang="nl-NL" dirty="0">
                <a:solidFill>
                  <a:schemeClr val="tx1"/>
                </a:solidFill>
              </a:rPr>
              <a:t>      </a:t>
            </a:r>
            <a:r>
              <a:rPr lang="nl-NL" dirty="0" err="1">
                <a:solidFill>
                  <a:schemeClr val="tx1"/>
                </a:solidFill>
              </a:rPr>
              <a:t>Zorgpad</a:t>
            </a:r>
            <a:r>
              <a:rPr lang="nl-NL" dirty="0">
                <a:solidFill>
                  <a:schemeClr val="tx1"/>
                </a:solidFill>
              </a:rPr>
              <a:t> inhalatiemedicatie?</a:t>
            </a:r>
          </a:p>
          <a:p>
            <a:pPr marL="342900" indent="-342900">
              <a:buFontTx/>
              <a:buChar char="-"/>
            </a:pPr>
            <a:r>
              <a:rPr lang="nl-NL" dirty="0">
                <a:solidFill>
                  <a:schemeClr val="tx1"/>
                </a:solidFill>
              </a:rPr>
              <a:t>Zijn er opties voor wijzigen van hr. zijn inhalatie-medicatie  </a:t>
            </a:r>
          </a:p>
          <a:p>
            <a:r>
              <a:rPr lang="nl-NL" dirty="0">
                <a:solidFill>
                  <a:schemeClr val="tx1"/>
                </a:solidFill>
              </a:rPr>
              <a:t>     (persoonsgerichter). </a:t>
            </a:r>
          </a:p>
        </p:txBody>
      </p:sp>
      <p:pic>
        <p:nvPicPr>
          <p:cNvPr id="5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FF898D96-1CC6-5FF5-F3A3-B8A300F2D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6" y="123478"/>
            <a:ext cx="19545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723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0AFF1-6FA2-4A77-C839-494B7608B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DF5AD7-F17E-8FC5-3AE1-654938C82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67494"/>
            <a:ext cx="8640960" cy="1080119"/>
          </a:xfrm>
        </p:spPr>
        <p:txBody>
          <a:bodyPr/>
          <a:lstStyle/>
          <a:p>
            <a:r>
              <a:rPr lang="nl-NL" b="1" dirty="0"/>
              <a:t>IMIS trainingen </a:t>
            </a:r>
            <a:r>
              <a:rPr lang="nl-NL" sz="2000" b="1" dirty="0"/>
              <a:t>voor</a:t>
            </a:r>
            <a:r>
              <a:rPr lang="nl-NL" b="1" dirty="0"/>
              <a:t> </a:t>
            </a:r>
            <a:r>
              <a:rPr lang="nl-NL" sz="2000" b="1" dirty="0"/>
              <a:t>huisartsenpraktijken </a:t>
            </a:r>
            <a:br>
              <a:rPr lang="nl-NL" sz="2000" b="1" dirty="0"/>
            </a:br>
            <a:r>
              <a:rPr lang="nl-NL" sz="2000" b="1" dirty="0"/>
              <a:t>                                                                en apothekers/apothekersassistenten</a:t>
            </a:r>
            <a:endParaRPr lang="nl-NL" b="1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525CB2-74E1-DEFA-65C5-E4D5204F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44</a:t>
            </a:fld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1071BCC7-9D89-52A5-3C17-E03149EC0E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07" y="1275606"/>
            <a:ext cx="8853181" cy="3456384"/>
          </a:xfrm>
          <a:ln>
            <a:solidFill>
              <a:srgbClr val="6B2473"/>
            </a:solidFill>
          </a:ln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2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Er zijn dit jaar 4 scholingen gepland voor medewerkers van </a:t>
            </a: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2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apotheken en huisartsenpraktijken, namelijk:</a:t>
            </a:r>
          </a:p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2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nl-NL" altLang="nl-NL" sz="2000" dirty="0">
                <a:solidFill>
                  <a:schemeClr val="tx2">
                    <a:lumMod val="50000"/>
                    <a:lumOff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IMIS-</a:t>
            </a:r>
            <a:r>
              <a:rPr lang="nl-NL" altLang="nl-NL" sz="2000" dirty="0" err="1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Blended</a:t>
            </a: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;     maandag 19 mei 2025     van 19.00- 21.00 uur in Stadskanaal </a:t>
            </a:r>
          </a:p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000" dirty="0">
              <a:solidFill>
                <a:schemeClr val="tx2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- IMIS-verdieping;  woensdag  4 juni 2025    van 19.00 - 21.30 uur in Siddeburen</a:t>
            </a:r>
          </a:p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000" dirty="0">
              <a:solidFill>
                <a:schemeClr val="tx2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- IMIS-</a:t>
            </a:r>
            <a:r>
              <a:rPr lang="nl-NL" altLang="nl-NL" sz="2000" dirty="0" err="1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Blended</a:t>
            </a: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;     woensdag 10 september van 19.00 - 21.00 uur in Zuidhorn</a:t>
            </a:r>
          </a:p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000" dirty="0">
              <a:solidFill>
                <a:schemeClr val="tx2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2">
                    <a:lumMod val="60000"/>
                    <a:lumOff val="4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- IMIS-verdieping;  maandag 10 november    van 19.00- 21.30 uur in Groningen</a:t>
            </a:r>
          </a:p>
          <a:p>
            <a:pPr marL="0" indent="0" eaLnBrk="1" hangingPunct="1">
              <a:lnSpc>
                <a:spcPct val="50000"/>
              </a:lnSpc>
              <a:buNone/>
            </a:pPr>
            <a:endParaRPr lang="nl-NL" altLang="nl-NL" sz="2000" dirty="0">
              <a:solidFill>
                <a:schemeClr val="tx2">
                  <a:lumMod val="60000"/>
                  <a:lumOff val="40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Zie hiervoor tevens: </a:t>
            </a:r>
            <a:r>
              <a:rPr lang="nl-NL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Nascholingsagenda | </a:t>
            </a:r>
            <a:r>
              <a:rPr lang="nl-NL" sz="2000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Elann</a:t>
            </a:r>
            <a:endParaRPr lang="nl-NL" sz="20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</a:t>
            </a:r>
          </a:p>
          <a:p>
            <a:pPr marL="0" indent="0" eaLnBrk="1" hangingPunct="1">
              <a:lnSpc>
                <a:spcPct val="50000"/>
              </a:lnSpc>
              <a:buNone/>
            </a:pPr>
            <a:r>
              <a:rPr lang="nl-NL" altLang="nl-NL" sz="20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</a:t>
            </a:r>
            <a:r>
              <a:rPr lang="nl-NL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IMIS-training | AC Groningen</a:t>
            </a:r>
            <a:endParaRPr lang="nl-NL" altLang="nl-NL" sz="20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8927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F917B-08D9-C76F-BD08-F0D624A14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32AC89-BE2B-0E7D-E29B-9BFD895F10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Meer informatie?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2111A33-240B-A1AD-FC59-5A336D6D3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203598"/>
            <a:ext cx="8748464" cy="3528392"/>
          </a:xfrm>
        </p:spPr>
        <p:txBody>
          <a:bodyPr>
            <a:normAutofit/>
          </a:bodyPr>
          <a:lstStyle/>
          <a:p>
            <a:pPr algn="l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chemeClr val="tx1"/>
                </a:solidFill>
                <a:effectLst/>
              </a:rPr>
              <a:t> https://www.ghcgroningen</a:t>
            </a:r>
            <a:r>
              <a:rPr lang="nl-NL" sz="2000" dirty="0">
                <a:solidFill>
                  <a:schemeClr val="tx1"/>
                </a:solidFill>
              </a:rPr>
              <a:t>.nl/site/download/4Eon16qX94ol?type=open</a:t>
            </a:r>
            <a:endParaRPr lang="nl-NL" sz="2000" b="0" i="0" dirty="0">
              <a:solidFill>
                <a:schemeClr val="tx1"/>
              </a:solidFill>
              <a:effectLst/>
            </a:endParaRPr>
          </a:p>
          <a:p>
            <a:pPr algn="l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www.stichtingimis.nl</a:t>
            </a:r>
          </a:p>
          <a:p>
            <a:pPr algn="l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Patiëntenkaarten – Stichting Inhalatie Medicatie</a:t>
            </a:r>
            <a:endParaRPr lang="nl-NL" sz="2000" dirty="0">
              <a:solidFill>
                <a:schemeClr val="tx1"/>
              </a:solidFill>
            </a:endParaRPr>
          </a:p>
          <a:p>
            <a:pPr algn="l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nl-NL" sz="2000" b="0" i="0" dirty="0">
                <a:solidFill>
                  <a:schemeClr val="tx1"/>
                </a:solidFill>
                <a:effectLst/>
              </a:rPr>
              <a:t> </a:t>
            </a:r>
            <a:r>
              <a:rPr lang="nl-NL" sz="2000" b="0" i="0" dirty="0">
                <a:solidFill>
                  <a:schemeClr val="tx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www.inhalatorgebruik.nl</a:t>
            </a:r>
            <a:endParaRPr lang="nl-NL" sz="2000" b="0" i="0" dirty="0">
              <a:solidFill>
                <a:schemeClr val="tx1"/>
              </a:solidFill>
              <a:effectLst/>
            </a:endParaRPr>
          </a:p>
          <a:p>
            <a:pPr algn="l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https://vimeo.com/showcase/5389020</a:t>
            </a:r>
            <a:r>
              <a:rPr lang="nl-NL" sz="2000" dirty="0">
                <a:solidFill>
                  <a:schemeClr val="tx1"/>
                </a:solidFill>
              </a:rPr>
              <a:t> (inhalatie instructiefilmpjes)</a:t>
            </a:r>
            <a:endParaRPr lang="nl-NL" sz="2000" b="0" i="0" dirty="0">
              <a:solidFill>
                <a:schemeClr val="tx1"/>
              </a:solidFill>
              <a:effectLst/>
            </a:endParaRPr>
          </a:p>
          <a:p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C8923FC-3AE0-04B8-3980-3B9BEBAB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0453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D9669-E8BF-9979-DDDF-DF39F5C3B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4E530C5-5671-130E-DD53-97594B31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pPr algn="l"/>
            <a:r>
              <a:rPr lang="en-US" dirty="0" err="1">
                <a:solidFill>
                  <a:srgbClr val="6B2473"/>
                </a:solidFill>
              </a:rPr>
              <a:t>Vragen</a:t>
            </a:r>
            <a:r>
              <a:rPr lang="en-US" dirty="0">
                <a:solidFill>
                  <a:srgbClr val="6B2473"/>
                </a:solidFill>
              </a:rPr>
              <a:t> en </a:t>
            </a:r>
            <a:r>
              <a:rPr lang="en-US" dirty="0" err="1">
                <a:solidFill>
                  <a:srgbClr val="6B2473"/>
                </a:solidFill>
              </a:rPr>
              <a:t>evaluatie</a:t>
            </a:r>
            <a:r>
              <a:rPr lang="en-US" dirty="0">
                <a:solidFill>
                  <a:srgbClr val="6B2473"/>
                </a:solidFill>
              </a:rPr>
              <a:t> </a:t>
            </a:r>
          </a:p>
        </p:txBody>
      </p:sp>
      <p:pic>
        <p:nvPicPr>
          <p:cNvPr id="5" name="Picture 2" descr="Evaluation Word Cloud Business Concept Stock Illustration 1066936589 ...">
            <a:extLst>
              <a:ext uri="{FF2B5EF4-FFF2-40B4-BE49-F238E27FC236}">
                <a16:creationId xmlns:a16="http://schemas.microsoft.com/office/drawing/2014/main" id="{77D02620-3BE8-87E6-9771-3D695ED73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035" y="1063229"/>
            <a:ext cx="2868143" cy="23143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DE68BBC-5ECF-08BA-4E27-4C80D1BD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76006"/>
            <a:ext cx="2133600" cy="27384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25705E8-AFC6-43FF-A2C8-107E6DDFF3AF}" type="slidenum">
              <a:rPr lang="nl-NL" smtClean="0"/>
              <a:pPr>
                <a:spcAft>
                  <a:spcPts val="600"/>
                </a:spcAft>
              </a:pPr>
              <a:t>46</a:t>
            </a:fld>
            <a:endParaRPr lang="nl-NL"/>
          </a:p>
        </p:txBody>
      </p:sp>
      <p:pic>
        <p:nvPicPr>
          <p:cNvPr id="6" name="Picture 2" descr="De bronafbeelding bekijken">
            <a:extLst>
              <a:ext uri="{FF2B5EF4-FFF2-40B4-BE49-F238E27FC236}">
                <a16:creationId xmlns:a16="http://schemas.microsoft.com/office/drawing/2014/main" id="{FAA3A732-A7DB-1FB8-254F-111EBC5C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90401"/>
            <a:ext cx="2376264" cy="169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1698E24-75BB-1D79-7292-425DE24A09AA}"/>
              </a:ext>
            </a:extLst>
          </p:cNvPr>
          <p:cNvSpPr txBox="1"/>
          <p:nvPr/>
        </p:nvSpPr>
        <p:spPr>
          <a:xfrm>
            <a:off x="611560" y="3651870"/>
            <a:ext cx="4357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/>
              <a:t>Reacties en vragen naar:</a:t>
            </a:r>
          </a:p>
          <a:p>
            <a:r>
              <a:rPr lang="nl-NL" dirty="0"/>
              <a:t>Roland Riemersma (ra.riemersma@home.nl)</a:t>
            </a:r>
          </a:p>
          <a:p>
            <a:r>
              <a:rPr lang="nl-NL" dirty="0"/>
              <a:t>Rita Bijma                (ritabijma@gmail.com)</a:t>
            </a:r>
          </a:p>
          <a:p>
            <a:r>
              <a:rPr lang="nl-NL" dirty="0" err="1"/>
              <a:t>Giogio</a:t>
            </a:r>
            <a:r>
              <a:rPr lang="nl-NL" dirty="0"/>
              <a:t> </a:t>
            </a:r>
            <a:r>
              <a:rPr lang="nl-NL" dirty="0" err="1"/>
              <a:t>Cisci</a:t>
            </a:r>
            <a:r>
              <a:rPr lang="nl-NL" dirty="0"/>
              <a:t>             (gcisci@benu.nl)</a:t>
            </a:r>
          </a:p>
        </p:txBody>
      </p:sp>
    </p:spTree>
    <p:extLst>
      <p:ext uri="{BB962C8B-B14F-4D97-AF65-F5344CB8AC3E}">
        <p14:creationId xmlns:p14="http://schemas.microsoft.com/office/powerpoint/2010/main" val="1741648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0FF7B5-9F97-BD9F-5348-79C79A00A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06CA4-A318-B9DA-3A2C-C411D67B5F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Samenvatting: </a:t>
            </a:r>
            <a:br>
              <a:rPr lang="nl-NL" dirty="0"/>
            </a:br>
            <a:r>
              <a:rPr lang="nl-NL" sz="2400" dirty="0"/>
              <a:t>welke aspecten zijn van belang bij kiezen inhalator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C914FA-EF2C-7CC3-8C81-B289A21B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47</a:t>
            </a:fld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A37312-9AC7-7D64-273E-ADD5F4FF7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347614"/>
            <a:ext cx="3816424" cy="33843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16A4BE0-B2D8-8A30-5A3B-86184113B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406" y="1347614"/>
            <a:ext cx="2804778" cy="3384378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621DB616-534E-4E3C-44C0-DC504D567B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00" y="1419622"/>
          <a:ext cx="2520280" cy="1440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ek" r:id="rId4" imgW="10696643" imgH="5010086" progId="MSGraph.Chart.8">
                  <p:embed followColorScheme="full"/>
                </p:oleObj>
              </mc:Choice>
              <mc:Fallback>
                <p:oleObj name="Grafiek" r:id="rId4" imgW="10696643" imgH="5010086" progId="MSGraph.Chart.8">
                  <p:embed followColorScheme="full"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C97651D4-CA02-23A2-828E-C3D867DAFF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1419622"/>
                        <a:ext cx="2520280" cy="1440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kstvak 8">
            <a:extLst>
              <a:ext uri="{FF2B5EF4-FFF2-40B4-BE49-F238E27FC236}">
                <a16:creationId xmlns:a16="http://schemas.microsoft.com/office/drawing/2014/main" id="{B1374B2A-D009-5B95-57B2-027139081AAF}"/>
              </a:ext>
            </a:extLst>
          </p:cNvPr>
          <p:cNvSpPr txBox="1"/>
          <p:nvPr/>
        </p:nvSpPr>
        <p:spPr>
          <a:xfrm>
            <a:off x="6431868" y="3039803"/>
            <a:ext cx="237626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E5007E"/>
                </a:solidFill>
              </a:rPr>
              <a:t>Best </a:t>
            </a:r>
            <a:r>
              <a:rPr lang="nl-NL" b="1" dirty="0" err="1">
                <a:solidFill>
                  <a:srgbClr val="E5007E"/>
                </a:solidFill>
              </a:rPr>
              <a:t>Practice</a:t>
            </a:r>
            <a:r>
              <a:rPr lang="nl-NL" b="1" dirty="0">
                <a:solidFill>
                  <a:srgbClr val="E5007E"/>
                </a:solidFill>
              </a:rPr>
              <a:t> !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F36D67B-103E-E29C-6E06-B403A97DD085}"/>
              </a:ext>
            </a:extLst>
          </p:cNvPr>
          <p:cNvSpPr txBox="1"/>
          <p:nvPr/>
        </p:nvSpPr>
        <p:spPr>
          <a:xfrm>
            <a:off x="6455499" y="3773238"/>
            <a:ext cx="2520280" cy="369332"/>
          </a:xfrm>
          <a:prstGeom prst="rect">
            <a:avLst/>
          </a:prstGeom>
          <a:solidFill>
            <a:srgbClr val="E5007E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l-NL" b="1" dirty="0"/>
              <a:t>Shared </a:t>
            </a:r>
            <a:r>
              <a:rPr lang="nl-NL" b="1" dirty="0" err="1"/>
              <a:t>decision</a:t>
            </a:r>
            <a:r>
              <a:rPr lang="nl-NL" b="1" dirty="0"/>
              <a:t> making!</a:t>
            </a:r>
          </a:p>
        </p:txBody>
      </p:sp>
    </p:spTree>
    <p:extLst>
      <p:ext uri="{BB962C8B-B14F-4D97-AF65-F5344CB8AC3E}">
        <p14:creationId xmlns:p14="http://schemas.microsoft.com/office/powerpoint/2010/main" val="1641174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F7BF5-F4F7-BF4C-801B-9E221D833B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EDAA5-C072-035D-4899-8013F65905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D35C32C-A7ED-CF84-D3AA-5C8392B8B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4CFC359-0838-41A3-628B-08E9EE9F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407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8BF87-538B-F749-0126-4A49048FF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6C6F0-F483-C458-9E59-90767EE8FD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Casus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AB2FE21-894C-4669-6F38-FAEFFF82B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131590"/>
            <a:ext cx="8568952" cy="3600400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E5007E"/>
                </a:solidFill>
              </a:rPr>
              <a:t>Hr. van Groningen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79 jaar met COPD GOLD klasse 2</a:t>
            </a:r>
            <a:r>
              <a:rPr lang="nl-NL" sz="2000" baseline="30000" dirty="0"/>
              <a:t>E</a:t>
            </a:r>
            <a:r>
              <a:rPr lang="nl-NL" sz="2000" dirty="0"/>
              <a:t>/astma</a:t>
            </a:r>
          </a:p>
          <a:p>
            <a:pPr marL="342900" indent="-342900">
              <a:buFontTx/>
              <a:buChar char="-"/>
            </a:pPr>
            <a:r>
              <a:rPr lang="nl-NL" sz="2000" dirty="0"/>
              <a:t>Vraagt visite bij huisarts aan </a:t>
            </a:r>
          </a:p>
          <a:p>
            <a:r>
              <a:rPr lang="nl-NL" sz="2000" dirty="0"/>
              <a:t>      vanwege toename dyspneu en hoesten met wit taai slijm. </a:t>
            </a:r>
          </a:p>
          <a:p>
            <a:r>
              <a:rPr lang="nl-NL" sz="2000" dirty="0"/>
              <a:t>      Klachtentoename is sinds 5 dg. Geen koorts gemeten. </a:t>
            </a:r>
          </a:p>
          <a:p>
            <a:endParaRPr lang="nl-NL" sz="2000" dirty="0"/>
          </a:p>
          <a:p>
            <a:r>
              <a:rPr lang="nl-NL" sz="2000" b="1" u="sng" dirty="0"/>
              <a:t>Hulpvraag van hr.: </a:t>
            </a:r>
          </a:p>
          <a:p>
            <a:r>
              <a:rPr lang="nl-NL" sz="2000" dirty="0"/>
              <a:t>Welke medicijnen mag ik gebruiken om mijn klachten te verminderen?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817BA1C-EB20-5D5C-3EA1-EA738692A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5</a:t>
            </a:fld>
            <a:endParaRPr lang="nl-NL"/>
          </a:p>
        </p:txBody>
      </p:sp>
      <p:pic>
        <p:nvPicPr>
          <p:cNvPr id="1026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615BE721-3600-0F10-0CB1-B0BD22F5F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73" y="123478"/>
            <a:ext cx="195452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1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60C1F-80E0-D2AF-6E57-4752421A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070126-A7C6-9D5A-6FD1-4AE27989B9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b="1" dirty="0"/>
              <a:t>Casus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1B998D1-AA71-0001-2763-D6AFD334E4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915566"/>
            <a:ext cx="8568952" cy="3816424"/>
          </a:xfrm>
          <a:ln>
            <a:solidFill>
              <a:srgbClr val="6B2473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nl-NL" b="1" dirty="0">
                <a:solidFill>
                  <a:srgbClr val="E5007E"/>
                </a:solidFill>
              </a:rPr>
              <a:t>Hr. van Groningen</a:t>
            </a:r>
          </a:p>
          <a:p>
            <a:r>
              <a:rPr lang="nl-NL" dirty="0"/>
              <a:t>Anamnese: sinds 5 dg. meer benauwdheid en hoesten, </a:t>
            </a:r>
          </a:p>
          <a:p>
            <a:r>
              <a:rPr lang="nl-NL" dirty="0"/>
              <a:t>                     wit sputum. Geen koorts gehad. </a:t>
            </a:r>
          </a:p>
          <a:p>
            <a:r>
              <a:rPr lang="nl-NL" dirty="0"/>
              <a:t>Medicatie: LABA/LAMA/ICS combinatie</a:t>
            </a:r>
          </a:p>
          <a:p>
            <a:r>
              <a:rPr lang="nl-NL" dirty="0"/>
              <a:t>Observatie: niet ziek, AHF 16/min, volle hoest, kan slijm niet voldoende weg hoesten, </a:t>
            </a:r>
            <a:r>
              <a:rPr lang="nl-NL" dirty="0" err="1"/>
              <a:t>sat</a:t>
            </a:r>
            <a:r>
              <a:rPr lang="nl-NL" dirty="0"/>
              <a:t>. 94%, temp 36.8 C, RR 140/85. </a:t>
            </a:r>
          </a:p>
          <a:p>
            <a:endParaRPr lang="nl-NL" b="1" u="sng" dirty="0"/>
          </a:p>
          <a:p>
            <a:r>
              <a:rPr lang="nl-NL" b="1" u="sng" dirty="0"/>
              <a:t>Overwegingen/vragen huisarts</a:t>
            </a:r>
            <a:r>
              <a:rPr lang="nl-NL" b="1" dirty="0"/>
              <a:t>: </a:t>
            </a:r>
          </a:p>
          <a:p>
            <a:r>
              <a:rPr lang="nl-NL" b="1" dirty="0" err="1"/>
              <a:t>Afh</a:t>
            </a:r>
            <a:r>
              <a:rPr lang="nl-NL" b="1" dirty="0"/>
              <a:t>. van de oorzaak van de longaanval</a:t>
            </a:r>
          </a:p>
          <a:p>
            <a:r>
              <a:rPr lang="nl-NL" dirty="0"/>
              <a:t>1. Hanteert hr. correcte inhalatietechniek?</a:t>
            </a:r>
          </a:p>
          <a:p>
            <a:r>
              <a:rPr lang="nl-NL" dirty="0"/>
              <a:t>2. Zou kortwerkende luchtwegverruimer naast </a:t>
            </a:r>
          </a:p>
          <a:p>
            <a:r>
              <a:rPr lang="nl-NL" dirty="0"/>
              <a:t>   de onderhoudsmedicatie meerwaarde kunnen bieden?</a:t>
            </a:r>
          </a:p>
          <a:p>
            <a:pPr marL="342900" indent="-342900">
              <a:buFontTx/>
              <a:buChar char="-"/>
            </a:pPr>
            <a:endParaRPr lang="nl-NL" dirty="0"/>
          </a:p>
          <a:p>
            <a:pPr marL="342900" indent="-34290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6DA09A8-A9C0-08C2-4A1C-6C983164F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6</a:t>
            </a:fld>
            <a:endParaRPr lang="nl-NL"/>
          </a:p>
        </p:txBody>
      </p:sp>
      <p:pic>
        <p:nvPicPr>
          <p:cNvPr id="1026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2F85E463-55C8-0F04-A6C9-98458F7D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736" y="123478"/>
            <a:ext cx="195452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4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85482-0C88-8EF5-284C-DBD5726E6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15BF6-466C-CA08-23A7-1F3699AF6B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67495"/>
            <a:ext cx="7772400" cy="720080"/>
          </a:xfrm>
        </p:spPr>
        <p:txBody>
          <a:bodyPr/>
          <a:lstStyle/>
          <a:p>
            <a:r>
              <a:rPr lang="nl-NL" b="1" dirty="0"/>
              <a:t>Casus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919B564-7278-ABF6-1280-5D281A578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504F7207-6BF8-EC34-209E-00967F195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07" y="1275606"/>
            <a:ext cx="8853181" cy="3456384"/>
          </a:xfrm>
          <a:ln>
            <a:solidFill>
              <a:srgbClr val="6B2473"/>
            </a:solidFill>
          </a:ln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sz="2000" dirty="0"/>
              <a:t>Welke (inhalatie-) medicatie zou de huisarts kunnen </a:t>
            </a:r>
          </a:p>
          <a:p>
            <a:r>
              <a:rPr lang="nl-NL" sz="2000" dirty="0"/>
              <a:t>        voorschrijven naast hr. zijn onderhoudsmedicatie?</a:t>
            </a:r>
          </a:p>
          <a:p>
            <a:r>
              <a:rPr lang="nl-NL" sz="2000" dirty="0"/>
              <a:t>2.    Welke inhalator? Waarom?</a:t>
            </a:r>
          </a:p>
          <a:p>
            <a:pPr marL="457200" indent="-457200">
              <a:buAutoNum type="arabicPeriod" startAt="3"/>
            </a:pPr>
            <a:r>
              <a:rPr lang="nl-NL" sz="2000" dirty="0"/>
              <a:t>Wie checkt inhalatietechniek en </a:t>
            </a:r>
          </a:p>
          <a:p>
            <a:r>
              <a:rPr lang="nl-NL" sz="2000" dirty="0"/>
              <a:t>        instrueert het gebruik van de nieuwe inhalator/medicatie?   </a:t>
            </a:r>
          </a:p>
          <a:p>
            <a:r>
              <a:rPr lang="nl-NL" sz="2000" dirty="0">
                <a:solidFill>
                  <a:schemeClr val="tx1"/>
                </a:solidFill>
              </a:rPr>
              <a:t>4.     Kan aanpassen van hr. zijn (dosis) onderhoudsmedicatie </a:t>
            </a:r>
          </a:p>
          <a:p>
            <a:r>
              <a:rPr lang="nl-NL" sz="2000" dirty="0">
                <a:solidFill>
                  <a:schemeClr val="tx1"/>
                </a:solidFill>
              </a:rPr>
              <a:t>        meerwaarde bieden?</a:t>
            </a:r>
          </a:p>
        </p:txBody>
      </p:sp>
      <p:pic>
        <p:nvPicPr>
          <p:cNvPr id="3" name="Picture 2" descr="ATS 2021: Behoefte aan meer biomarkers voor acute COPD-exacerbaties ...">
            <a:extLst>
              <a:ext uri="{FF2B5EF4-FFF2-40B4-BE49-F238E27FC236}">
                <a16:creationId xmlns:a16="http://schemas.microsoft.com/office/drawing/2014/main" id="{12F89D1A-A7DC-D724-5410-9321E77E3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29" y="123478"/>
            <a:ext cx="181051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8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DB19C-81C4-3B87-AD8F-AC7DCF3D7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A86E48A-17E9-18FD-9699-80615EEBA1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4244" y="267494"/>
            <a:ext cx="5032252" cy="4464496"/>
          </a:xfrm>
          <a:ln>
            <a:solidFill>
              <a:srgbClr val="6B2473"/>
            </a:solidFill>
          </a:ln>
        </p:spPr>
        <p:txBody>
          <a:bodyPr>
            <a:normAutofit fontScale="92500"/>
          </a:bodyPr>
          <a:lstStyle/>
          <a:p>
            <a:r>
              <a:rPr lang="nl-NL" sz="4800" b="1" dirty="0">
                <a:solidFill>
                  <a:srgbClr val="6B2473"/>
                </a:solidFill>
              </a:rPr>
              <a:t>Inhoud Formularium</a:t>
            </a:r>
          </a:p>
          <a:p>
            <a:r>
              <a:rPr lang="nl-NL" sz="1900" b="1" dirty="0">
                <a:solidFill>
                  <a:srgbClr val="6B2473"/>
                </a:solidFill>
              </a:rPr>
              <a:t>6 uitgangspunten bij het maken van inhalatorkeuze:</a:t>
            </a:r>
          </a:p>
          <a:p>
            <a:pPr marL="342900" indent="-342900">
              <a:buAutoNum type="arabicPeriod"/>
            </a:pPr>
            <a:r>
              <a:rPr lang="nl-NL" sz="1900" b="1" dirty="0">
                <a:solidFill>
                  <a:schemeClr val="tx1"/>
                </a:solidFill>
              </a:rPr>
              <a:t>Inhalatiecapaciteit/kenmerken van de patiënt</a:t>
            </a:r>
          </a:p>
          <a:p>
            <a:pPr marL="342900" indent="-342900">
              <a:buAutoNum type="arabicPeriod"/>
            </a:pPr>
            <a:r>
              <a:rPr lang="nl-NL" sz="1900" b="1" dirty="0">
                <a:solidFill>
                  <a:schemeClr val="tx1"/>
                </a:solidFill>
              </a:rPr>
              <a:t>Interne weerstand van de inhalator</a:t>
            </a:r>
          </a:p>
          <a:p>
            <a:pPr marL="342900" indent="-342900">
              <a:buAutoNum type="arabicPeriod"/>
            </a:pPr>
            <a:r>
              <a:rPr lang="nl-NL" sz="1900" b="1" dirty="0">
                <a:solidFill>
                  <a:schemeClr val="tx1"/>
                </a:solidFill>
              </a:rPr>
              <a:t>Effectiviteit van het medicijn</a:t>
            </a:r>
          </a:p>
          <a:p>
            <a:r>
              <a:rPr lang="nl-NL" sz="1900" b="1" dirty="0">
                <a:solidFill>
                  <a:schemeClr val="tx1"/>
                </a:solidFill>
              </a:rPr>
              <a:t>       (o.a. deeltjesgrootte en farmacokinetiek)</a:t>
            </a:r>
          </a:p>
          <a:p>
            <a:pPr marL="342900" indent="-342900">
              <a:buAutoNum type="arabicPeriod" startAt="4"/>
            </a:pPr>
            <a:r>
              <a:rPr lang="nl-NL" sz="1900" b="1" dirty="0">
                <a:solidFill>
                  <a:schemeClr val="tx1"/>
                </a:solidFill>
              </a:rPr>
              <a:t>Best </a:t>
            </a:r>
            <a:r>
              <a:rPr lang="nl-NL" sz="1900" b="1" dirty="0" err="1">
                <a:solidFill>
                  <a:schemeClr val="tx1"/>
                </a:solidFill>
              </a:rPr>
              <a:t>practice</a:t>
            </a:r>
            <a:r>
              <a:rPr lang="nl-NL" sz="1900" b="1" dirty="0">
                <a:solidFill>
                  <a:schemeClr val="tx1"/>
                </a:solidFill>
              </a:rPr>
              <a:t>: met welke medicatie </a:t>
            </a:r>
          </a:p>
          <a:p>
            <a:r>
              <a:rPr lang="nl-NL" sz="1900" b="1" dirty="0">
                <a:solidFill>
                  <a:schemeClr val="tx1"/>
                </a:solidFill>
              </a:rPr>
              <a:t>       de meeste ervaring</a:t>
            </a:r>
          </a:p>
          <a:p>
            <a:r>
              <a:rPr lang="nl-NL" sz="1900" b="1" dirty="0">
                <a:solidFill>
                  <a:schemeClr val="tx1"/>
                </a:solidFill>
              </a:rPr>
              <a:t>5.    Uniformiteit in toediening/ </a:t>
            </a:r>
          </a:p>
          <a:p>
            <a:r>
              <a:rPr lang="nl-NL" sz="1900" b="1" dirty="0">
                <a:solidFill>
                  <a:schemeClr val="tx1"/>
                </a:solidFill>
              </a:rPr>
              <a:t>        gebruikersgemak</a:t>
            </a:r>
          </a:p>
          <a:p>
            <a:r>
              <a:rPr lang="nl-NL" sz="1900" b="1" dirty="0">
                <a:solidFill>
                  <a:schemeClr val="tx1"/>
                </a:solidFill>
              </a:rPr>
              <a:t>6.    Duurzaamheid</a:t>
            </a:r>
          </a:p>
          <a:p>
            <a:endParaRPr lang="nl-NL" sz="3200" b="1" dirty="0">
              <a:solidFill>
                <a:srgbClr val="6B2473"/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1397BB4-81C2-1466-5F3E-F291AA8A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705E8-AFC6-43FF-A2C8-107E6DDFF3AF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5572AC0-82DA-36F5-F00B-CB87392F8E60}"/>
              </a:ext>
            </a:extLst>
          </p:cNvPr>
          <p:cNvSpPr txBox="1"/>
          <p:nvPr/>
        </p:nvSpPr>
        <p:spPr>
          <a:xfrm>
            <a:off x="303170" y="29121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8483B14-A262-F18A-2C2A-2126C1E6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291213"/>
            <a:ext cx="3240360" cy="4440777"/>
          </a:xfrm>
          <a:prstGeom prst="rect">
            <a:avLst/>
          </a:prstGeom>
          <a:ln>
            <a:solidFill>
              <a:srgbClr val="6B2473"/>
            </a:solidFill>
          </a:ln>
        </p:spPr>
      </p:pic>
    </p:spTree>
    <p:extLst>
      <p:ext uri="{BB962C8B-B14F-4D97-AF65-F5344CB8AC3E}">
        <p14:creationId xmlns:p14="http://schemas.microsoft.com/office/powerpoint/2010/main" val="552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F7F47A-247F-22F3-FC67-5FC366D28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CDA538-A088-98CD-D2C0-B51E26EF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705E8-AFC6-43FF-A2C8-107E6DDFF3AF}" type="slidenum">
              <a:rPr kumimoji="0" lang="nl-NL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05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296B358-BAC1-4AF0-1E58-E7DCF2C12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18489" cy="51435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885A6C-196E-BE70-434B-5A7CD10D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-164553"/>
            <a:ext cx="4392488" cy="531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479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</TotalTime>
  <Words>3604</Words>
  <Application>Microsoft Office PowerPoint</Application>
  <PresentationFormat>Diavoorstelling (16:9)</PresentationFormat>
  <Paragraphs>578</Paragraphs>
  <Slides>48</Slides>
  <Notes>36</Notes>
  <HiddenSlides>1</HiddenSlides>
  <MMClips>1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5" baseType="lpstr">
      <vt:lpstr>Aptos</vt:lpstr>
      <vt:lpstr>Arial</vt:lpstr>
      <vt:lpstr>Calibri</vt:lpstr>
      <vt:lpstr>Symbol</vt:lpstr>
      <vt:lpstr>Times New Roman</vt:lpstr>
      <vt:lpstr>Kantoorthema</vt:lpstr>
      <vt:lpstr>Grafiek</vt:lpstr>
      <vt:lpstr>FTO- Transmuraal formularium Groningen       inhalatiemedicatie bij astma/COPD        - Zorgpad Inhalatie medicatie</vt:lpstr>
      <vt:lpstr>Disclosure belangen spreker </vt:lpstr>
      <vt:lpstr>Programma</vt:lpstr>
      <vt:lpstr>Doel</vt:lpstr>
      <vt:lpstr>Casus</vt:lpstr>
      <vt:lpstr>Casus</vt:lpstr>
      <vt:lpstr>Casus</vt:lpstr>
      <vt:lpstr>PowerPoint-presentatie</vt:lpstr>
      <vt:lpstr>PowerPoint-presentatie</vt:lpstr>
      <vt:lpstr>PowerPoint-presentatie</vt:lpstr>
      <vt:lpstr>1. Inhalatie-capaciteitskenmerken van de patiënt</vt:lpstr>
      <vt:lpstr>2. Interne weerstandschema inhalatoren</vt:lpstr>
      <vt:lpstr>Effect van inhalatorweerstand</vt:lpstr>
      <vt:lpstr>Voldoende inhalatieflow voor gekozen device?</vt:lpstr>
      <vt:lpstr>Stelling</vt:lpstr>
      <vt:lpstr>3. Effectiviteit van het medicijn  farmacokinetiek</vt:lpstr>
      <vt:lpstr>Deeltjesgrootte en inhaleren</vt:lpstr>
      <vt:lpstr>Wat gebeurt er bij inhaleren?</vt:lpstr>
      <vt:lpstr>Protocol poederinhalator (DPI)</vt:lpstr>
      <vt:lpstr>Dosisaerosol met voorzetkamer </vt:lpstr>
      <vt:lpstr>Longdepositie met en zonder voorzetkamer</vt:lpstr>
      <vt:lpstr>Protocol Soft-mist inhaler  </vt:lpstr>
      <vt:lpstr>Voorschrijfadvies inhalatoren bij kinderen</vt:lpstr>
      <vt:lpstr>Verstrekking inhalatiemedicatie ’20-’24</vt:lpstr>
      <vt:lpstr>Verstrekking werkzame stoffen ‘20-’24</vt:lpstr>
      <vt:lpstr>Voorschrijfbeleid in uw praktijk?</vt:lpstr>
      <vt:lpstr>Hoeveel patiënten gebruiken in uw praktijk?</vt:lpstr>
      <vt:lpstr>Hoeveel patiënten gebruiken in uw praktijk?</vt:lpstr>
      <vt:lpstr>Hoeveel patiënten gebruiken in uw praktijk?</vt:lpstr>
      <vt:lpstr>Kwaliteitsindicatoren voor apothekers</vt:lpstr>
      <vt:lpstr>Hoeveel patiënten gebruiken in uw praktijk?</vt:lpstr>
      <vt:lpstr>5. Uniformiteit in toediening/  gebruikersgemak</vt:lpstr>
      <vt:lpstr>6a. Duurzaamheid</vt:lpstr>
      <vt:lpstr>6b. Duurzaamheid</vt:lpstr>
      <vt:lpstr>6c. Adviezen inhalatorkeuze en duurzaamheid</vt:lpstr>
      <vt:lpstr>6d. Adviezen voor        inhalatorkeuze en persoonsgerichte zorg            </vt:lpstr>
      <vt:lpstr>Samenvatting   Aandachtspunten bij voorschrijven van de meest passende inhalatie medicatie en inhalator:  • Streef naar voorschrijven van medicatie volgens     Groninger Formularium • Stroomschema voor keuze inhalator • Schema interne weerstand van inhalatoren • Deeltjesgrootte • Best practice • Shared decision making   </vt:lpstr>
      <vt:lpstr>Zorgpad inhalatie-instructie</vt:lpstr>
      <vt:lpstr>PowerPoint-presentatie</vt:lpstr>
      <vt:lpstr>PowerPoint-presentatie</vt:lpstr>
      <vt:lpstr>Inhalatie-instructie: wie doet wat?</vt:lpstr>
      <vt:lpstr>Terug bij  Casus hr. van Groningen</vt:lpstr>
      <vt:lpstr>Casus hr. van Groningen</vt:lpstr>
      <vt:lpstr>IMIS trainingen voor huisartsenpraktijken                                                                  en apothekers/apothekersassistenten</vt:lpstr>
      <vt:lpstr>Meer informatie?</vt:lpstr>
      <vt:lpstr>Vragen en evaluatie </vt:lpstr>
      <vt:lpstr>Samenvatting:  welke aspecten zijn van belang bij kiezen inhalator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Windows-gebruiker</dc:creator>
  <cp:lastModifiedBy>Rita Bijma</cp:lastModifiedBy>
  <cp:revision>59</cp:revision>
  <dcterms:created xsi:type="dcterms:W3CDTF">2017-06-07T09:56:05Z</dcterms:created>
  <dcterms:modified xsi:type="dcterms:W3CDTF">2025-05-18T19:19:44Z</dcterms:modified>
</cp:coreProperties>
</file>